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1" r:id="rId2"/>
    <p:sldId id="301" r:id="rId3"/>
    <p:sldId id="298" r:id="rId4"/>
    <p:sldId id="294" r:id="rId5"/>
    <p:sldId id="305" r:id="rId6"/>
    <p:sldId id="295" r:id="rId7"/>
    <p:sldId id="300" r:id="rId8"/>
    <p:sldId id="297" r:id="rId9"/>
    <p:sldId id="299" r:id="rId10"/>
    <p:sldId id="296" r:id="rId11"/>
    <p:sldId id="293" r:id="rId12"/>
    <p:sldId id="259" r:id="rId13"/>
    <p:sldId id="291" r:id="rId14"/>
    <p:sldId id="302" r:id="rId15"/>
    <p:sldId id="303" r:id="rId16"/>
    <p:sldId id="257" r:id="rId17"/>
    <p:sldId id="256" r:id="rId18"/>
    <p:sldId id="258" r:id="rId19"/>
    <p:sldId id="260" r:id="rId20"/>
    <p:sldId id="313" r:id="rId21"/>
    <p:sldId id="278" r:id="rId22"/>
    <p:sldId id="304" r:id="rId23"/>
    <p:sldId id="309" r:id="rId24"/>
    <p:sldId id="312" r:id="rId25"/>
    <p:sldId id="308" r:id="rId26"/>
    <p:sldId id="273" r:id="rId27"/>
    <p:sldId id="318" r:id="rId28"/>
    <p:sldId id="275" r:id="rId29"/>
    <p:sldId id="266" r:id="rId30"/>
    <p:sldId id="290" r:id="rId31"/>
    <p:sldId id="289" r:id="rId32"/>
    <p:sldId id="306" r:id="rId33"/>
    <p:sldId id="315" r:id="rId34"/>
    <p:sldId id="320" r:id="rId35"/>
    <p:sldId id="316" r:id="rId36"/>
    <p:sldId id="287" r:id="rId37"/>
    <p:sldId id="322" r:id="rId38"/>
    <p:sldId id="263" r:id="rId39"/>
    <p:sldId id="264" r:id="rId40"/>
    <p:sldId id="265" r:id="rId41"/>
    <p:sldId id="314" r:id="rId42"/>
    <p:sldId id="284" r:id="rId43"/>
    <p:sldId id="269" r:id="rId44"/>
    <p:sldId id="267" r:id="rId45"/>
    <p:sldId id="282" r:id="rId46"/>
    <p:sldId id="285" r:id="rId47"/>
    <p:sldId id="268" r:id="rId48"/>
    <p:sldId id="281" r:id="rId49"/>
    <p:sldId id="276" r:id="rId50"/>
    <p:sldId id="262" r:id="rId51"/>
    <p:sldId id="286" r:id="rId52"/>
    <p:sldId id="280" r:id="rId53"/>
    <p:sldId id="277" r:id="rId54"/>
    <p:sldId id="317" r:id="rId55"/>
    <p:sldId id="319" r:id="rId56"/>
    <p:sldId id="321" r:id="rId57"/>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107" d="100"/>
          <a:sy n="107" d="100"/>
        </p:scale>
        <p:origin x="1734" y="1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F49D33B6-12DA-4266-8CCF-B45C9A27577E}" type="datetimeFigureOut">
              <a:rPr lang="nl-NL" smtClean="0"/>
              <a:t>26-5-2023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C66A18E-B1A5-497D-93CE-A031AC696B69}" type="slidenum">
              <a:rPr lang="nl-NL" smtClean="0"/>
              <a:t>‹nr.›</a:t>
            </a:fld>
            <a:endParaRPr lang="nl-NL"/>
          </a:p>
        </p:txBody>
      </p:sp>
    </p:spTree>
    <p:extLst>
      <p:ext uri="{BB962C8B-B14F-4D97-AF65-F5344CB8AC3E}">
        <p14:creationId xmlns:p14="http://schemas.microsoft.com/office/powerpoint/2010/main" val="2861510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F49D33B6-12DA-4266-8CCF-B45C9A27577E}" type="datetimeFigureOut">
              <a:rPr lang="nl-NL" smtClean="0"/>
              <a:t>26-5-2023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C66A18E-B1A5-497D-93CE-A031AC696B69}" type="slidenum">
              <a:rPr lang="nl-NL" smtClean="0"/>
              <a:t>‹nr.›</a:t>
            </a:fld>
            <a:endParaRPr lang="nl-NL"/>
          </a:p>
        </p:txBody>
      </p:sp>
    </p:spTree>
    <p:extLst>
      <p:ext uri="{BB962C8B-B14F-4D97-AF65-F5344CB8AC3E}">
        <p14:creationId xmlns:p14="http://schemas.microsoft.com/office/powerpoint/2010/main" val="4294202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F49D33B6-12DA-4266-8CCF-B45C9A27577E}" type="datetimeFigureOut">
              <a:rPr lang="nl-NL" smtClean="0"/>
              <a:t>26-5-2023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C66A18E-B1A5-497D-93CE-A031AC696B69}" type="slidenum">
              <a:rPr lang="nl-NL" smtClean="0"/>
              <a:t>‹nr.›</a:t>
            </a:fld>
            <a:endParaRPr lang="nl-NL"/>
          </a:p>
        </p:txBody>
      </p:sp>
    </p:spTree>
    <p:extLst>
      <p:ext uri="{BB962C8B-B14F-4D97-AF65-F5344CB8AC3E}">
        <p14:creationId xmlns:p14="http://schemas.microsoft.com/office/powerpoint/2010/main" val="3209204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F49D33B6-12DA-4266-8CCF-B45C9A27577E}" type="datetimeFigureOut">
              <a:rPr lang="nl-NL" smtClean="0"/>
              <a:t>26-5-2023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C66A18E-B1A5-497D-93CE-A031AC696B69}" type="slidenum">
              <a:rPr lang="nl-NL" smtClean="0"/>
              <a:t>‹nr.›</a:t>
            </a:fld>
            <a:endParaRPr lang="nl-NL"/>
          </a:p>
        </p:txBody>
      </p:sp>
    </p:spTree>
    <p:extLst>
      <p:ext uri="{BB962C8B-B14F-4D97-AF65-F5344CB8AC3E}">
        <p14:creationId xmlns:p14="http://schemas.microsoft.com/office/powerpoint/2010/main" val="3767885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F49D33B6-12DA-4266-8CCF-B45C9A27577E}" type="datetimeFigureOut">
              <a:rPr lang="nl-NL" smtClean="0"/>
              <a:t>26-5-2023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C66A18E-B1A5-497D-93CE-A031AC696B69}" type="slidenum">
              <a:rPr lang="nl-NL" smtClean="0"/>
              <a:t>‹nr.›</a:t>
            </a:fld>
            <a:endParaRPr lang="nl-NL"/>
          </a:p>
        </p:txBody>
      </p:sp>
    </p:spTree>
    <p:extLst>
      <p:ext uri="{BB962C8B-B14F-4D97-AF65-F5344CB8AC3E}">
        <p14:creationId xmlns:p14="http://schemas.microsoft.com/office/powerpoint/2010/main" val="1134846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F49D33B6-12DA-4266-8CCF-B45C9A27577E}" type="datetimeFigureOut">
              <a:rPr lang="nl-NL" smtClean="0"/>
              <a:t>26-5-2023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C66A18E-B1A5-497D-93CE-A031AC696B69}" type="slidenum">
              <a:rPr lang="nl-NL" smtClean="0"/>
              <a:t>‹nr.›</a:t>
            </a:fld>
            <a:endParaRPr lang="nl-NL"/>
          </a:p>
        </p:txBody>
      </p:sp>
    </p:spTree>
    <p:extLst>
      <p:ext uri="{BB962C8B-B14F-4D97-AF65-F5344CB8AC3E}">
        <p14:creationId xmlns:p14="http://schemas.microsoft.com/office/powerpoint/2010/main" val="3770958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F49D33B6-12DA-4266-8CCF-B45C9A27577E}" type="datetimeFigureOut">
              <a:rPr lang="nl-NL" smtClean="0"/>
              <a:t>26-5-2023</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2C66A18E-B1A5-497D-93CE-A031AC696B69}" type="slidenum">
              <a:rPr lang="nl-NL" smtClean="0"/>
              <a:t>‹nr.›</a:t>
            </a:fld>
            <a:endParaRPr lang="nl-NL"/>
          </a:p>
        </p:txBody>
      </p:sp>
    </p:spTree>
    <p:extLst>
      <p:ext uri="{BB962C8B-B14F-4D97-AF65-F5344CB8AC3E}">
        <p14:creationId xmlns:p14="http://schemas.microsoft.com/office/powerpoint/2010/main" val="3844090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F49D33B6-12DA-4266-8CCF-B45C9A27577E}" type="datetimeFigureOut">
              <a:rPr lang="nl-NL" smtClean="0"/>
              <a:t>26-5-2023</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2C66A18E-B1A5-497D-93CE-A031AC696B69}" type="slidenum">
              <a:rPr lang="nl-NL" smtClean="0"/>
              <a:t>‹nr.›</a:t>
            </a:fld>
            <a:endParaRPr lang="nl-NL"/>
          </a:p>
        </p:txBody>
      </p:sp>
    </p:spTree>
    <p:extLst>
      <p:ext uri="{BB962C8B-B14F-4D97-AF65-F5344CB8AC3E}">
        <p14:creationId xmlns:p14="http://schemas.microsoft.com/office/powerpoint/2010/main" val="351002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F49D33B6-12DA-4266-8CCF-B45C9A27577E}" type="datetimeFigureOut">
              <a:rPr lang="nl-NL" smtClean="0"/>
              <a:t>26-5-2023</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2C66A18E-B1A5-497D-93CE-A031AC696B69}" type="slidenum">
              <a:rPr lang="nl-NL" smtClean="0"/>
              <a:t>‹nr.›</a:t>
            </a:fld>
            <a:endParaRPr lang="nl-NL"/>
          </a:p>
        </p:txBody>
      </p:sp>
    </p:spTree>
    <p:extLst>
      <p:ext uri="{BB962C8B-B14F-4D97-AF65-F5344CB8AC3E}">
        <p14:creationId xmlns:p14="http://schemas.microsoft.com/office/powerpoint/2010/main" val="1981420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F49D33B6-12DA-4266-8CCF-B45C9A27577E}" type="datetimeFigureOut">
              <a:rPr lang="nl-NL" smtClean="0"/>
              <a:t>26-5-2023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C66A18E-B1A5-497D-93CE-A031AC696B69}" type="slidenum">
              <a:rPr lang="nl-NL" smtClean="0"/>
              <a:t>‹nr.›</a:t>
            </a:fld>
            <a:endParaRPr lang="nl-NL"/>
          </a:p>
        </p:txBody>
      </p:sp>
    </p:spTree>
    <p:extLst>
      <p:ext uri="{BB962C8B-B14F-4D97-AF65-F5344CB8AC3E}">
        <p14:creationId xmlns:p14="http://schemas.microsoft.com/office/powerpoint/2010/main" val="403039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F49D33B6-12DA-4266-8CCF-B45C9A27577E}" type="datetimeFigureOut">
              <a:rPr lang="nl-NL" smtClean="0"/>
              <a:t>26-5-2023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C66A18E-B1A5-497D-93CE-A031AC696B69}" type="slidenum">
              <a:rPr lang="nl-NL" smtClean="0"/>
              <a:t>‹nr.›</a:t>
            </a:fld>
            <a:endParaRPr lang="nl-NL"/>
          </a:p>
        </p:txBody>
      </p:sp>
    </p:spTree>
    <p:extLst>
      <p:ext uri="{BB962C8B-B14F-4D97-AF65-F5344CB8AC3E}">
        <p14:creationId xmlns:p14="http://schemas.microsoft.com/office/powerpoint/2010/main" val="1534876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9D33B6-12DA-4266-8CCF-B45C9A27577E}" type="datetimeFigureOut">
              <a:rPr lang="nl-NL" smtClean="0"/>
              <a:t>26-5-2023</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66A18E-B1A5-497D-93CE-A031AC696B69}" type="slidenum">
              <a:rPr lang="nl-NL" smtClean="0"/>
              <a:t>‹nr.›</a:t>
            </a:fld>
            <a:endParaRPr lang="nl-NL"/>
          </a:p>
        </p:txBody>
      </p:sp>
    </p:spTree>
    <p:extLst>
      <p:ext uri="{BB962C8B-B14F-4D97-AF65-F5344CB8AC3E}">
        <p14:creationId xmlns:p14="http://schemas.microsoft.com/office/powerpoint/2010/main" val="1079086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hyperlink" Target="https://www.youtube.com/watch?v=otEGaPGGpkk"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google.nl/url?sa=i&amp;source=images&amp;cd=&amp;cad=rja&amp;uact=8&amp;ved=2ahUKEwiju46nsr3bAhVJC8AKHaTQC1IQjRx6BAgBEAU&amp;url=https://indebuurt.nl/apeldoorn/gids/a-r-t-v-de-adelaar/&amp;psig=AOvVaw1r2kpqOI-XTWFu9WjdUY6v&amp;ust=1528317972974230"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google.nl/url?sa=i&amp;rct=j&amp;q=&amp;esrc=s&amp;source=images&amp;cd=&amp;ved=2ahUKEwjqpND3lcfbAhVHKFAKHQHgC64QjRx6BAgBEAU&amp;url=https://indebuurt.nl/apeldoorn/toen-in-apeldoorn/toen-in-apeldoorn-de-wielerbaan-van-de-adelaar~16549/&amp;psig=AOvVaw0eORlStX870I-aDLEpCCQf&amp;ust=1528653919493726" TargetMode="External"/><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hyperlink" Target="http://www.google.nl/url?sa=i&amp;rct=j&amp;q=&amp;esrc=s&amp;source=images&amp;cd=&amp;cad=rja&amp;uact=8&amp;ved=0ahUKEwjh-JyN2NjJAhVC-w4KHb5aCN8QjRwIBw&amp;url=http://stefankemper.nl/redactioneel/&amp;bvm=bv.109910813,d.ZWU&amp;psig=AFQjCNGR5q1TnyvDKGk9oRNncbT8H0d5mg&amp;ust=1450090962442895" TargetMode="External"/><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ybmb4lGmEI" TargetMode="External"/><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hyperlink" Target="https://www.youtube.com/watch?v=G_45SWWXPlU"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9530" y="0"/>
            <a:ext cx="4294470" cy="4119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52" y="0"/>
            <a:ext cx="4599451" cy="4058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hoek 1"/>
          <p:cNvSpPr/>
          <p:nvPr/>
        </p:nvSpPr>
        <p:spPr>
          <a:xfrm>
            <a:off x="2096207" y="4437112"/>
            <a:ext cx="4722960" cy="2585323"/>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nl-NL"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Apeldoorn</a:t>
            </a:r>
            <a:br>
              <a:rPr lang="nl-NL"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r>
              <a:rPr lang="nl-NL"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De enige plaats ter wereld waar</a:t>
            </a:r>
            <a:br>
              <a:rPr lang="nl-NL"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r>
              <a:rPr lang="nl-NL"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De Wereldkampioenschappen WEG 1925</a:t>
            </a:r>
            <a:br>
              <a:rPr lang="nl-NL"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r>
              <a:rPr lang="nl-NL"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De Wereldkampioenschappen VELD 1972</a:t>
            </a:r>
            <a:br>
              <a:rPr lang="nl-NL"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r>
              <a:rPr lang="nl-NL"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De Wereldkampioenschappen BAAN 2011-2018</a:t>
            </a:r>
            <a:br>
              <a:rPr lang="nl-NL"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r>
              <a:rPr lang="nl-NL"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werden georganiseerd</a:t>
            </a:r>
            <a:br>
              <a:rPr lang="nl-NL"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endParaRPr lang="nl-NL"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3" name="Rechthoek 2"/>
          <p:cNvSpPr/>
          <p:nvPr/>
        </p:nvSpPr>
        <p:spPr>
          <a:xfrm>
            <a:off x="5652120" y="4056317"/>
            <a:ext cx="3744416" cy="461665"/>
          </a:xfrm>
          <a:prstGeom prst="rect">
            <a:avLst/>
          </a:prstGeom>
        </p:spPr>
        <p:txBody>
          <a:bodyPr wrap="square">
            <a:spAutoFit/>
          </a:bodyPr>
          <a:lstStyle/>
          <a:p>
            <a:r>
              <a:rPr lang="nl-NL" sz="1200" dirty="0">
                <a:solidFill>
                  <a:schemeClr val="bg1"/>
                </a:solidFill>
                <a:hlinkClick r:id="rId4"/>
              </a:rPr>
              <a:t>https://www.youtube.com/watch?v=otEGaPGGpkk</a:t>
            </a:r>
            <a:endParaRPr lang="nl-NL" sz="1200" dirty="0">
              <a:solidFill>
                <a:schemeClr val="bg1"/>
              </a:solidFill>
            </a:endParaRPr>
          </a:p>
          <a:p>
            <a:endParaRPr lang="nl-NL" sz="1200" dirty="0">
              <a:solidFill>
                <a:schemeClr val="bg1"/>
              </a:solidFill>
            </a:endParaRPr>
          </a:p>
        </p:txBody>
      </p:sp>
    </p:spTree>
    <p:extLst>
      <p:ext uri="{BB962C8B-B14F-4D97-AF65-F5344CB8AC3E}">
        <p14:creationId xmlns:p14="http://schemas.microsoft.com/office/powerpoint/2010/main" val="2318037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erelateerde afbeel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19" y="260647"/>
            <a:ext cx="9254196" cy="6209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4425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383102" y="1700808"/>
            <a:ext cx="8377806" cy="3046988"/>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nl-NL" sz="96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Het Zesde Begin</a:t>
            </a:r>
            <a:br>
              <a:rPr lang="nl-NL" sz="96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r>
              <a:rPr lang="nl-NL" sz="96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2006</a:t>
            </a:r>
          </a:p>
        </p:txBody>
      </p:sp>
    </p:spTree>
    <p:extLst>
      <p:ext uri="{BB962C8B-B14F-4D97-AF65-F5344CB8AC3E}">
        <p14:creationId xmlns:p14="http://schemas.microsoft.com/office/powerpoint/2010/main" val="619268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fbeeldingsresultaat voor Bouw omnispo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70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726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626639" y="476672"/>
            <a:ext cx="5878532" cy="6740307"/>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nl-NL"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Vraag en dilemma:</a:t>
            </a:r>
            <a:br>
              <a:rPr lang="nl-NL"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endParaRPr lang="nl-NL"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a:p>
            <a:pPr algn="ctr"/>
            <a:r>
              <a:rPr lang="nl-NL"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Wat moeten we </a:t>
            </a:r>
            <a:br>
              <a:rPr lang="nl-NL"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r>
              <a:rPr lang="nl-NL"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als vereniging </a:t>
            </a:r>
            <a:br>
              <a:rPr lang="nl-NL"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r>
              <a:rPr lang="nl-NL"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hiermee?</a:t>
            </a:r>
            <a:br>
              <a:rPr lang="nl-NL"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br>
              <a:rPr lang="nl-NL"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r>
              <a:rPr lang="nl-NL"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Kunnen we dit aan?</a:t>
            </a:r>
            <a:br>
              <a:rPr lang="nl-NL"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endParaRPr lang="nl-NL"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29779282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885165" y="188640"/>
            <a:ext cx="7444089" cy="3046988"/>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nl-NL" sz="96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DE DENKTANK</a:t>
            </a:r>
            <a:br>
              <a:rPr lang="nl-NL" sz="96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endParaRPr lang="nl-NL" sz="96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7170" name="Picture 2" descr="Gerelateerde afbeel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429" y="1628800"/>
            <a:ext cx="7128792" cy="4767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469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975708" y="-40555"/>
            <a:ext cx="4978992"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nl-NL"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O</a:t>
            </a:r>
            <a:r>
              <a:rPr lang="nl-NL"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NDERWERPEN:</a:t>
            </a:r>
          </a:p>
        </p:txBody>
      </p:sp>
      <p:sp>
        <p:nvSpPr>
          <p:cNvPr id="3" name="Rechthoek 2"/>
          <p:cNvSpPr/>
          <p:nvPr/>
        </p:nvSpPr>
        <p:spPr>
          <a:xfrm>
            <a:off x="-282344" y="548680"/>
            <a:ext cx="9495100" cy="6863417"/>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nl-NL" sz="4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Mensen-</a:t>
            </a:r>
            <a:r>
              <a:rPr lang="nl-NL" sz="3600" b="1" dirty="0">
                <a:ln w="11430"/>
                <a:solidFill>
                  <a:srgbClr val="92D050"/>
                </a:solidFill>
                <a:effectLst>
                  <a:outerShdw blurRad="80000" dist="40000" dir="5040000" algn="tl">
                    <a:srgbClr val="000000">
                      <a:alpha val="30000"/>
                    </a:srgbClr>
                  </a:outerShdw>
                </a:effectLst>
              </a:rPr>
              <a:t>vrijwilligers</a:t>
            </a:r>
          </a:p>
          <a:p>
            <a:pPr algn="ctr"/>
            <a:r>
              <a:rPr lang="nl-NL" sz="4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Materiaal-</a:t>
            </a:r>
            <a:r>
              <a:rPr lang="nl-NL" sz="3600" b="1" cap="none" spc="0" dirty="0">
                <a:ln w="11430"/>
                <a:solidFill>
                  <a:srgbClr val="92D050"/>
                </a:solidFill>
                <a:effectLst>
                  <a:outerShdw blurRad="80000" dist="40000" dir="5040000" algn="tl">
                    <a:srgbClr val="000000">
                      <a:alpha val="30000"/>
                    </a:srgbClr>
                  </a:outerShdw>
                </a:effectLst>
              </a:rPr>
              <a:t>fietsen-helmen</a:t>
            </a:r>
          </a:p>
          <a:p>
            <a:pPr algn="ctr"/>
            <a:r>
              <a:rPr lang="nl-NL" sz="4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Trainingen-</a:t>
            </a:r>
            <a:r>
              <a:rPr lang="nl-NL" sz="3600" b="1" dirty="0">
                <a:ln w="11430"/>
                <a:solidFill>
                  <a:srgbClr val="92D050"/>
                </a:solidFill>
                <a:effectLst>
                  <a:outerShdw blurRad="80000" dist="40000" dir="5040000" algn="tl">
                    <a:srgbClr val="000000">
                      <a:alpha val="30000"/>
                    </a:srgbClr>
                  </a:outerShdw>
                </a:effectLst>
              </a:rPr>
              <a:t>cat.- inhoud-trainers</a:t>
            </a:r>
          </a:p>
          <a:p>
            <a:pPr algn="ctr"/>
            <a:r>
              <a:rPr lang="nl-NL" sz="4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Wedstrijden-</a:t>
            </a:r>
            <a:r>
              <a:rPr lang="nl-NL" sz="3600" b="1" cap="none" spc="0" dirty="0">
                <a:ln w="11430"/>
                <a:solidFill>
                  <a:srgbClr val="92D050"/>
                </a:solidFill>
                <a:effectLst>
                  <a:outerShdw blurRad="80000" dist="40000" dir="5040000" algn="tl">
                    <a:srgbClr val="000000">
                      <a:alpha val="30000"/>
                    </a:srgbClr>
                  </a:outerShdw>
                </a:effectLst>
              </a:rPr>
              <a:t>categorieën-inhoud</a:t>
            </a:r>
          </a:p>
          <a:p>
            <a:pPr algn="ctr"/>
            <a:r>
              <a:rPr lang="nl-NL" sz="4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Juryleden-</a:t>
            </a:r>
            <a:r>
              <a:rPr lang="nl-NL" sz="3600" b="1" dirty="0">
                <a:ln w="11430"/>
                <a:solidFill>
                  <a:srgbClr val="92D050"/>
                </a:solidFill>
                <a:effectLst>
                  <a:outerShdw blurRad="80000" dist="40000" dir="5040000" algn="tl">
                    <a:srgbClr val="000000">
                      <a:alpha val="30000"/>
                    </a:srgbClr>
                  </a:outerShdw>
                </a:effectLst>
              </a:rPr>
              <a:t>opleidingen-faciliteiten</a:t>
            </a:r>
          </a:p>
          <a:p>
            <a:pPr algn="ctr"/>
            <a:r>
              <a:rPr lang="nl-NL" sz="4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Gangmakers-</a:t>
            </a:r>
            <a:r>
              <a:rPr lang="nl-NL" sz="3600" b="1" dirty="0">
                <a:ln w="11430"/>
                <a:solidFill>
                  <a:schemeClr val="accent3"/>
                </a:solidFill>
                <a:effectLst>
                  <a:outerShdw blurRad="80000" dist="40000" dir="5040000" algn="tl">
                    <a:srgbClr val="000000">
                      <a:alpha val="30000"/>
                    </a:srgbClr>
                  </a:outerShdw>
                </a:effectLst>
              </a:rPr>
              <a:t>derny’s-</a:t>
            </a:r>
            <a:r>
              <a:rPr lang="nl-NL" sz="3600" b="1" dirty="0">
                <a:ln w="11430"/>
                <a:solidFill>
                  <a:srgbClr val="92D050"/>
                </a:solidFill>
                <a:effectLst>
                  <a:outerShdw blurRad="80000" dist="40000" dir="5040000" algn="tl">
                    <a:srgbClr val="000000">
                      <a:alpha val="30000"/>
                    </a:srgbClr>
                  </a:outerShdw>
                </a:effectLst>
              </a:rPr>
              <a:t>opleidingen-faciliteiten</a:t>
            </a:r>
            <a:br>
              <a:rPr lang="nl-NL" sz="4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r>
              <a:rPr lang="nl-NL" sz="4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Medische verzorging-</a:t>
            </a:r>
            <a:r>
              <a:rPr lang="nl-NL" sz="3600" b="1" dirty="0" err="1">
                <a:ln w="11430"/>
                <a:solidFill>
                  <a:srgbClr val="92D050"/>
                </a:solidFill>
                <a:effectLst>
                  <a:outerShdw blurRad="80000" dist="40000" dir="5040000" algn="tl">
                    <a:srgbClr val="000000">
                      <a:alpha val="30000"/>
                    </a:srgbClr>
                  </a:outerShdw>
                </a:effectLst>
              </a:rPr>
              <a:t>ehbo’ers</a:t>
            </a:r>
            <a:r>
              <a:rPr lang="nl-NL" sz="3600" b="1" dirty="0">
                <a:ln w="11430"/>
                <a:solidFill>
                  <a:srgbClr val="92D050"/>
                </a:solidFill>
                <a:effectLst>
                  <a:outerShdw blurRad="80000" dist="40000" dir="5040000" algn="tl">
                    <a:srgbClr val="000000">
                      <a:alpha val="30000"/>
                    </a:srgbClr>
                  </a:outerShdw>
                </a:effectLst>
              </a:rPr>
              <a:t>-dokter</a:t>
            </a:r>
          </a:p>
          <a:p>
            <a:pPr algn="ctr"/>
            <a:r>
              <a:rPr lang="nl-NL" sz="4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Financiën-</a:t>
            </a:r>
            <a:r>
              <a:rPr lang="nl-NL" sz="3600" b="1" cap="none" spc="0" dirty="0">
                <a:ln w="11430"/>
                <a:solidFill>
                  <a:srgbClr val="92D050"/>
                </a:solidFill>
                <a:effectLst>
                  <a:outerShdw blurRad="80000" dist="40000" dir="5040000" algn="tl">
                    <a:srgbClr val="000000">
                      <a:alpha val="30000"/>
                    </a:srgbClr>
                  </a:outerShdw>
                </a:effectLst>
              </a:rPr>
              <a:t>vaststellen- innen betalingen</a:t>
            </a:r>
            <a:br>
              <a:rPr lang="nl-NL" sz="4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r>
              <a:rPr lang="nl-NL" sz="4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Genereren van inkomsten</a:t>
            </a:r>
            <a:br>
              <a:rPr lang="nl-NL" sz="4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endParaRPr lang="nl-NL" sz="4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835603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fbeeldingsresultaat voor Bouw omnispo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5" y="260648"/>
            <a:ext cx="9228169" cy="6171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54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nl-NL"/>
          </a:p>
        </p:txBody>
      </p:sp>
      <p:sp>
        <p:nvSpPr>
          <p:cNvPr id="3" name="Ondertitel 2"/>
          <p:cNvSpPr>
            <a:spLocks noGrp="1"/>
          </p:cNvSpPr>
          <p:nvPr>
            <p:ph type="subTitle" idx="1"/>
          </p:nvPr>
        </p:nvSpPr>
        <p:spPr/>
        <p:txBody>
          <a:bodyPr/>
          <a:lstStyle/>
          <a:p>
            <a:endParaRPr lang="nl-NL"/>
          </a:p>
        </p:txBody>
      </p:sp>
      <p:pic>
        <p:nvPicPr>
          <p:cNvPr id="1026" name="Picture 2" descr="Afbeeldingsresultaat voor Bouw omnispo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24" y="620688"/>
            <a:ext cx="9848475" cy="6159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5975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erelateerde afbeel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0512" cy="6885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2188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fbeeldingsresultaat voor Bouw omnispo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648"/>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p:cNvSpPr/>
          <p:nvPr/>
        </p:nvSpPr>
        <p:spPr>
          <a:xfrm>
            <a:off x="835333" y="332656"/>
            <a:ext cx="7261475"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nl-NL"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November 2008 opening</a:t>
            </a:r>
          </a:p>
        </p:txBody>
      </p:sp>
    </p:spTree>
    <p:extLst>
      <p:ext uri="{BB962C8B-B14F-4D97-AF65-F5344CB8AC3E}">
        <p14:creationId xmlns:p14="http://schemas.microsoft.com/office/powerpoint/2010/main" val="891288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331640" y="419103"/>
            <a:ext cx="6480719" cy="5632311"/>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nl-NL" sz="72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De Baan aan de</a:t>
            </a:r>
            <a:br>
              <a:rPr lang="nl-NL" sz="72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r>
              <a:rPr lang="nl-NL" sz="72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Orderparkweg</a:t>
            </a:r>
            <a:br>
              <a:rPr lang="nl-NL" sz="72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r>
              <a:rPr lang="nl-NL" sz="72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5</a:t>
            </a:r>
            <a:r>
              <a:rPr lang="nl-NL" sz="7200" b="1" cap="none" spc="0" baseline="300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e</a:t>
            </a:r>
            <a:r>
              <a:rPr lang="nl-NL" sz="72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Wielerbaan </a:t>
            </a:r>
            <a:br>
              <a:rPr lang="nl-NL" sz="72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r>
              <a:rPr lang="nl-NL" sz="72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in Apeldoorn</a:t>
            </a:r>
            <a:br>
              <a:rPr lang="nl-NL" sz="72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r>
              <a:rPr lang="nl-NL" sz="72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1953 - 1997</a:t>
            </a:r>
          </a:p>
        </p:txBody>
      </p:sp>
    </p:spTree>
    <p:extLst>
      <p:ext uri="{BB962C8B-B14F-4D97-AF65-F5344CB8AC3E}">
        <p14:creationId xmlns:p14="http://schemas.microsoft.com/office/powerpoint/2010/main" val="20953130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24544" y="548680"/>
            <a:ext cx="9764279" cy="2585323"/>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nl-NL"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De KRACHT van de VERENIGING </a:t>
            </a:r>
            <a:br>
              <a:rPr lang="nl-NL"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nl-NL"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gezocht in:</a:t>
            </a:r>
            <a:br>
              <a:rPr lang="nl-NL"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endParaRPr lang="nl-NL"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Rechthoek 2"/>
          <p:cNvSpPr/>
          <p:nvPr/>
        </p:nvSpPr>
        <p:spPr>
          <a:xfrm>
            <a:off x="1466379" y="2210673"/>
            <a:ext cx="6152646" cy="4524315"/>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nl-NL" sz="96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MENSEN</a:t>
            </a:r>
            <a:br>
              <a:rPr lang="nl-NL" sz="96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r>
              <a:rPr lang="nl-NL" sz="96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en </a:t>
            </a:r>
            <a:br>
              <a:rPr lang="nl-NL" sz="96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r>
              <a:rPr lang="nl-NL" sz="96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MATERIAAL</a:t>
            </a:r>
          </a:p>
        </p:txBody>
      </p:sp>
    </p:spTree>
    <p:extLst>
      <p:ext uri="{BB962C8B-B14F-4D97-AF65-F5344CB8AC3E}">
        <p14:creationId xmlns:p14="http://schemas.microsoft.com/office/powerpoint/2010/main" val="26216788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8640" y="-256704"/>
            <a:ext cx="11057112" cy="7371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2122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442430" y="188640"/>
            <a:ext cx="6259149" cy="6155531"/>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nl-NL" sz="5400" b="1" cap="none" spc="0" dirty="0">
                <a:ln w="11430"/>
                <a:solidFill>
                  <a:srgbClr val="FF0000"/>
                </a:solidFill>
                <a:effectLst>
                  <a:outerShdw blurRad="80000" dist="40000" dir="5040000" algn="tl">
                    <a:srgbClr val="000000">
                      <a:alpha val="30000"/>
                    </a:srgbClr>
                  </a:outerShdw>
                </a:effectLst>
              </a:rPr>
              <a:t>Mensen</a:t>
            </a:r>
            <a:br>
              <a:rPr lang="nl-NL"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r>
              <a:rPr lang="nl-NL" sz="4000" b="1" cap="none" spc="0" dirty="0">
                <a:ln w="11430"/>
                <a:solidFill>
                  <a:srgbClr val="FF0000"/>
                </a:solidFill>
                <a:effectLst>
                  <a:outerShdw blurRad="80000" dist="40000" dir="5040000" algn="tl">
                    <a:srgbClr val="000000">
                      <a:alpha val="30000"/>
                    </a:srgbClr>
                  </a:outerShdw>
                </a:effectLst>
              </a:rPr>
              <a:t>Samenwerkingsverband met</a:t>
            </a:r>
            <a:br>
              <a:rPr lang="nl-NL" sz="4000" b="1" cap="none" spc="0" dirty="0">
                <a:ln w="11430"/>
                <a:solidFill>
                  <a:srgbClr val="FF0000"/>
                </a:solidFill>
                <a:effectLst>
                  <a:outerShdw blurRad="80000" dist="40000" dir="5040000" algn="tl">
                    <a:srgbClr val="000000">
                      <a:alpha val="30000"/>
                    </a:srgbClr>
                  </a:outerShdw>
                </a:effectLst>
              </a:rPr>
            </a:br>
            <a:r>
              <a:rPr lang="nl-NL" sz="4000" b="1" cap="none" spc="0" dirty="0">
                <a:ln w="11430"/>
                <a:solidFill>
                  <a:srgbClr val="FF0000"/>
                </a:solidFill>
                <a:effectLst>
                  <a:outerShdw blurRad="80000" dist="40000" dir="5040000" algn="tl">
                    <a:srgbClr val="000000">
                      <a:alpha val="30000"/>
                    </a:srgbClr>
                  </a:outerShdw>
                </a:effectLst>
              </a:rPr>
              <a:t>10 andere verenigingen</a:t>
            </a:r>
            <a:br>
              <a:rPr lang="nl-NL" sz="4000" b="1" cap="none" spc="0" dirty="0">
                <a:ln w="11430"/>
                <a:solidFill>
                  <a:srgbClr val="FF0000"/>
                </a:solidFill>
                <a:effectLst>
                  <a:outerShdw blurRad="80000" dist="40000" dir="5040000" algn="tl">
                    <a:srgbClr val="000000">
                      <a:alpha val="30000"/>
                    </a:srgbClr>
                  </a:outerShdw>
                </a:effectLst>
              </a:rPr>
            </a:br>
            <a:r>
              <a:rPr lang="nl-NL" sz="2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werven van </a:t>
            </a:r>
          </a:p>
          <a:p>
            <a:pPr algn="ctr"/>
            <a:r>
              <a:rPr lang="nl-NL" sz="40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Trainers</a:t>
            </a:r>
            <a:br>
              <a:rPr lang="nl-NL" sz="40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r>
              <a:rPr lang="nl-NL" sz="40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Mecaniciens</a:t>
            </a:r>
            <a:br>
              <a:rPr lang="nl-NL" sz="40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r>
              <a:rPr lang="nl-NL" sz="40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Kassamedewerkers </a:t>
            </a:r>
          </a:p>
          <a:p>
            <a:pPr algn="ctr"/>
            <a:r>
              <a:rPr lang="nl-NL" sz="40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Ehbo’ers</a:t>
            </a:r>
            <a:r>
              <a:rPr lang="nl-NL" sz="4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p>
          <a:p>
            <a:pPr algn="ctr"/>
            <a:r>
              <a:rPr lang="nl-NL" sz="40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Juryleden </a:t>
            </a:r>
            <a:r>
              <a:rPr lang="nl-NL" sz="4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Gangmakers</a:t>
            </a:r>
            <a:br>
              <a:rPr lang="nl-NL" sz="4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r>
              <a:rPr lang="nl-NL" sz="4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Baancommissieleden</a:t>
            </a:r>
            <a:endParaRPr lang="nl-NL" sz="40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943378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679837" y="116632"/>
            <a:ext cx="5784339" cy="569386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nl-NL" sz="5400" b="1" cap="none" spc="0" dirty="0">
                <a:ln w="11430"/>
                <a:solidFill>
                  <a:srgbClr val="FF0000"/>
                </a:solidFill>
                <a:effectLst>
                  <a:outerShdw blurRad="80000" dist="40000" dir="5040000" algn="tl">
                    <a:srgbClr val="000000">
                      <a:alpha val="30000"/>
                    </a:srgbClr>
                  </a:outerShdw>
                </a:effectLst>
              </a:rPr>
              <a:t>Gangmakers</a:t>
            </a:r>
            <a:br>
              <a:rPr lang="nl-NL" sz="5400" b="1" cap="none" spc="0" dirty="0">
                <a:ln w="11430"/>
                <a:solidFill>
                  <a:srgbClr val="FF0000"/>
                </a:solidFill>
                <a:effectLst>
                  <a:outerShdw blurRad="80000" dist="40000" dir="5040000" algn="tl">
                    <a:srgbClr val="000000">
                      <a:alpha val="30000"/>
                    </a:srgbClr>
                  </a:outerShdw>
                </a:effectLst>
              </a:rPr>
            </a:br>
            <a:r>
              <a:rPr lang="nl-NL" sz="2400" b="1" cap="none" spc="0" dirty="0" err="1">
                <a:ln w="11430"/>
                <a:solidFill>
                  <a:srgbClr val="FF0000"/>
                </a:solidFill>
                <a:effectLst>
                  <a:outerShdw blurRad="80000" dist="40000" dir="5040000" algn="tl">
                    <a:srgbClr val="000000">
                      <a:alpha val="30000"/>
                    </a:srgbClr>
                  </a:outerShdw>
                </a:effectLst>
              </a:rPr>
              <a:t>Gangmakers</a:t>
            </a:r>
            <a:r>
              <a:rPr lang="nl-NL" sz="2400" b="1" cap="none" spc="0" dirty="0">
                <a:ln w="11430"/>
                <a:solidFill>
                  <a:srgbClr val="FF0000"/>
                </a:solidFill>
                <a:effectLst>
                  <a:outerShdw blurRad="80000" dist="40000" dir="5040000" algn="tl">
                    <a:srgbClr val="000000">
                      <a:alpha val="30000"/>
                    </a:srgbClr>
                  </a:outerShdw>
                </a:effectLst>
              </a:rPr>
              <a:t> komen </a:t>
            </a:r>
            <a:br>
              <a:rPr lang="nl-NL" sz="2400" b="1" cap="none" spc="0" dirty="0">
                <a:ln w="11430"/>
                <a:solidFill>
                  <a:srgbClr val="FF0000"/>
                </a:solidFill>
                <a:effectLst>
                  <a:outerShdw blurRad="80000" dist="40000" dir="5040000" algn="tl">
                    <a:srgbClr val="000000">
                      <a:alpha val="30000"/>
                    </a:srgbClr>
                  </a:outerShdw>
                </a:effectLst>
              </a:rPr>
            </a:br>
            <a:r>
              <a:rPr lang="nl-NL" sz="2400" b="1" cap="none" spc="0" dirty="0">
                <a:ln w="11430"/>
                <a:solidFill>
                  <a:srgbClr val="FF0000"/>
                </a:solidFill>
                <a:effectLst>
                  <a:outerShdw blurRad="80000" dist="40000" dir="5040000" algn="tl">
                    <a:srgbClr val="000000">
                      <a:alpha val="30000"/>
                    </a:srgbClr>
                  </a:outerShdw>
                </a:effectLst>
              </a:rPr>
              <a:t>van diverse verenigingen</a:t>
            </a:r>
            <a:br>
              <a:rPr lang="nl-NL"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r>
              <a:rPr lang="nl-NL" sz="32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Derny’s –transitie naar elektrisch</a:t>
            </a:r>
            <a:br>
              <a:rPr lang="nl-NL" sz="32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r>
              <a:rPr lang="nl-NL" sz="32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Kleding-Helmen</a:t>
            </a:r>
            <a:br>
              <a:rPr lang="nl-NL" sz="32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r>
              <a:rPr lang="nl-NL" sz="32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Opleidingen</a:t>
            </a:r>
            <a:br>
              <a:rPr lang="nl-NL"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r>
              <a:rPr lang="nl-NL" sz="5400" b="1" cap="none" spc="0" dirty="0">
                <a:ln w="11430"/>
                <a:solidFill>
                  <a:srgbClr val="FF0000"/>
                </a:solidFill>
                <a:effectLst>
                  <a:outerShdw blurRad="80000" dist="40000" dir="5040000" algn="tl">
                    <a:srgbClr val="000000">
                      <a:alpha val="30000"/>
                    </a:srgbClr>
                  </a:outerShdw>
                </a:effectLst>
              </a:rPr>
              <a:t>Juryleden</a:t>
            </a:r>
            <a:br>
              <a:rPr lang="nl-NL" sz="5400" b="1" cap="none" spc="0" dirty="0">
                <a:ln w="11430"/>
                <a:solidFill>
                  <a:srgbClr val="FF0000"/>
                </a:solidFill>
                <a:effectLst>
                  <a:outerShdw blurRad="80000" dist="40000" dir="5040000" algn="tl">
                    <a:srgbClr val="000000">
                      <a:alpha val="30000"/>
                    </a:srgbClr>
                  </a:outerShdw>
                </a:effectLst>
              </a:rPr>
            </a:br>
            <a:r>
              <a:rPr lang="nl-NL" sz="2400" b="1" cap="none" spc="0" dirty="0">
                <a:ln w="11430"/>
                <a:solidFill>
                  <a:srgbClr val="FF0000"/>
                </a:solidFill>
                <a:effectLst>
                  <a:outerShdw blurRad="80000" dist="40000" dir="5040000" algn="tl">
                    <a:srgbClr val="000000">
                      <a:alpha val="30000"/>
                    </a:srgbClr>
                  </a:outerShdw>
                </a:effectLst>
              </a:rPr>
              <a:t>Regionaal-Nationaal-Internationaal</a:t>
            </a:r>
            <a:br>
              <a:rPr lang="nl-NL"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r>
              <a:rPr lang="nl-NL"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Diverse functies</a:t>
            </a:r>
            <a:br>
              <a:rPr lang="nl-NL"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r>
              <a:rPr lang="nl-NL"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Opleidingen</a:t>
            </a:r>
            <a:br>
              <a:rPr lang="nl-NL"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r>
              <a:rPr lang="nl-NL"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Faciliteren</a:t>
            </a:r>
            <a:endParaRPr lang="nl-NL" sz="2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31921318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331639" y="44623"/>
            <a:ext cx="2975045" cy="1027973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nl-NL"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Materiaal</a:t>
            </a:r>
            <a:br>
              <a:rPr lang="nl-NL"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120 Fietsen</a:t>
            </a:r>
            <a:br>
              <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nl-NL" sz="20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Fietsgereedschap+kisten</a:t>
            </a:r>
            <a:br>
              <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Rekken – fietsen en derny</a:t>
            </a:r>
            <a:br>
              <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Helmen</a:t>
            </a:r>
            <a:br>
              <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Derny’s*</a:t>
            </a:r>
            <a:br>
              <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(brandstofsysteem)</a:t>
            </a:r>
            <a:br>
              <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Judgereferee systeem*</a:t>
            </a:r>
            <a:br>
              <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Pagersysteem*</a:t>
            </a:r>
            <a:br>
              <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Dranghekken</a:t>
            </a:r>
            <a:br>
              <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Reclamedoeken</a:t>
            </a:r>
            <a:br>
              <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Materiaalwagens</a:t>
            </a:r>
            <a:br>
              <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Koppelkoerstruien</a:t>
            </a:r>
            <a:br>
              <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Kassa</a:t>
            </a:r>
            <a:br>
              <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Identiteitskaarten</a:t>
            </a:r>
            <a:br>
              <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Pinautomaat</a:t>
            </a:r>
            <a:br>
              <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nl-NL" sz="20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Jurystoel+bel</a:t>
            </a:r>
            <a:br>
              <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nl-NL" sz="20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Extra rondenbord</a:t>
            </a:r>
            <a:br>
              <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Tijdwaarneming</a:t>
            </a:r>
            <a:br>
              <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Rugnummers</a:t>
            </a:r>
            <a:br>
              <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br>
              <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br>
              <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br>
              <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br>
              <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br>
              <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br>
              <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br>
              <a:rPr lang="nl-NL"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endParaRPr lang="nl-NL"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Rechthoek 5"/>
          <p:cNvSpPr/>
          <p:nvPr/>
        </p:nvSpPr>
        <p:spPr>
          <a:xfrm>
            <a:off x="5355728" y="612844"/>
            <a:ext cx="3045962" cy="624786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Twee kluizen</a:t>
            </a:r>
            <a:br>
              <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nl-NL"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Startpistolen</a:t>
            </a:r>
            <a:endPar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Podium</a:t>
            </a:r>
            <a:br>
              <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Verrijdbare vlaggenpaal</a:t>
            </a:r>
            <a:br>
              <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Vlaggen (palen)</a:t>
            </a:r>
            <a:br>
              <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Opzetsturen</a:t>
            </a:r>
            <a:br>
              <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nl-NL" sz="20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Transponders+tester</a:t>
            </a:r>
            <a:br>
              <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Prin</a:t>
            </a:r>
            <a:r>
              <a:rPr lang="nl-NL"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ters</a:t>
            </a:r>
            <a:br>
              <a:rPr lang="nl-NL"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nl-NL"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Kopieerapparaten</a:t>
            </a:r>
            <a:br>
              <a:rPr lang="nl-NL"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nl-NL"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Portofoons</a:t>
            </a:r>
            <a:br>
              <a:rPr lang="nl-NL"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nl-NL"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Mobiele Geluidsinstallatie</a:t>
            </a:r>
            <a:br>
              <a:rPr lang="nl-NL"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nl-NL"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Opslagruimte eigen fietsen</a:t>
            </a:r>
            <a:br>
              <a:rPr lang="nl-NL"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nl-NL"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Klok</a:t>
            </a:r>
            <a:br>
              <a:rPr lang="nl-NL"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nl-NL" sz="20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Baanreparatieset</a:t>
            </a:r>
            <a:r>
              <a:rPr lang="nl-NL"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br>
              <a:rPr lang="nl-NL"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nl-NL" sz="20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Jigs</a:t>
            </a:r>
            <a:r>
              <a:rPr lang="nl-NL"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br>
              <a:rPr lang="nl-NL"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nl-NL" sz="20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Ehbo</a:t>
            </a:r>
            <a:r>
              <a:rPr lang="nl-NL"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-set</a:t>
            </a:r>
            <a:br>
              <a:rPr lang="nl-NL"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br>
              <a:rPr lang="nl-NL"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br>
              <a:rPr lang="nl-NL"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br>
              <a:rPr lang="nl-NL"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endParaRPr lang="nl-NL"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02832" y="4365104"/>
            <a:ext cx="1613564" cy="2420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s://www.vedosign.com/site/wp-content/uploads/compleet-keuken-12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9088" y="5291418"/>
            <a:ext cx="1728192" cy="1566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8870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roomdiagram: Proces 1"/>
          <p:cNvSpPr/>
          <p:nvPr/>
        </p:nvSpPr>
        <p:spPr>
          <a:xfrm>
            <a:off x="3622365" y="971823"/>
            <a:ext cx="1944216" cy="72008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Stroomdiagram: Proces 2"/>
          <p:cNvSpPr/>
          <p:nvPr/>
        </p:nvSpPr>
        <p:spPr>
          <a:xfrm>
            <a:off x="-13345" y="2373288"/>
            <a:ext cx="1944216" cy="72008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Stroomdiagram: Proces 3"/>
          <p:cNvSpPr/>
          <p:nvPr/>
        </p:nvSpPr>
        <p:spPr>
          <a:xfrm>
            <a:off x="2267744" y="2373288"/>
            <a:ext cx="1944216" cy="72008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3510331" y="1012478"/>
            <a:ext cx="2123338" cy="461665"/>
          </a:xfrm>
          <a:prstGeom prst="rect">
            <a:avLst/>
          </a:prstGeom>
          <a:noFill/>
        </p:spPr>
        <p:txBody>
          <a:bodyPr wrap="none" lIns="91440" tIns="45720" rIns="91440" bIns="45720">
            <a:spAutoFit/>
          </a:bodyPr>
          <a:lstStyle/>
          <a:p>
            <a:pPr algn="ctr"/>
            <a:r>
              <a:rPr lang="nl-NL"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Baancommissie</a:t>
            </a:r>
          </a:p>
        </p:txBody>
      </p:sp>
      <p:sp>
        <p:nvSpPr>
          <p:cNvPr id="6" name="Rechthoek 5"/>
          <p:cNvSpPr/>
          <p:nvPr/>
        </p:nvSpPr>
        <p:spPr>
          <a:xfrm>
            <a:off x="215162" y="2369289"/>
            <a:ext cx="1487202" cy="738664"/>
          </a:xfrm>
          <a:prstGeom prst="rect">
            <a:avLst/>
          </a:prstGeom>
          <a:noFill/>
        </p:spPr>
        <p:txBody>
          <a:bodyPr wrap="none" lIns="91440" tIns="45720" rIns="91440" bIns="45720">
            <a:spAutoFit/>
          </a:bodyPr>
          <a:lstStyle/>
          <a:p>
            <a:pPr algn="ctr"/>
            <a:r>
              <a:rPr lang="nl-NL"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Coördinator</a:t>
            </a:r>
            <a:br>
              <a:rPr lang="nl-NL"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nl-NL"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Trainingen</a:t>
            </a:r>
          </a:p>
        </p:txBody>
      </p:sp>
      <p:sp>
        <p:nvSpPr>
          <p:cNvPr id="7" name="Rechthoek 6"/>
          <p:cNvSpPr/>
          <p:nvPr/>
        </p:nvSpPr>
        <p:spPr>
          <a:xfrm>
            <a:off x="2267744" y="2357048"/>
            <a:ext cx="1936428" cy="707886"/>
          </a:xfrm>
          <a:prstGeom prst="rect">
            <a:avLst/>
          </a:prstGeom>
          <a:noFill/>
        </p:spPr>
        <p:txBody>
          <a:bodyPr wrap="none" lIns="91440" tIns="45720" rIns="91440" bIns="45720">
            <a:spAutoFit/>
          </a:bodyPr>
          <a:lstStyle/>
          <a:p>
            <a:pPr algn="ctr"/>
            <a:r>
              <a:rPr lang="nl-NL"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Coördinatoren</a:t>
            </a:r>
            <a:br>
              <a:rPr lang="nl-NL"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nl-NL"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Materiaalbeheer</a:t>
            </a:r>
          </a:p>
        </p:txBody>
      </p:sp>
      <p:sp>
        <p:nvSpPr>
          <p:cNvPr id="8" name="Stroomdiagram: Proces 7"/>
          <p:cNvSpPr/>
          <p:nvPr/>
        </p:nvSpPr>
        <p:spPr>
          <a:xfrm>
            <a:off x="7199784" y="2400067"/>
            <a:ext cx="1944216" cy="648072"/>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Stroomdiagram: Proces 8"/>
          <p:cNvSpPr/>
          <p:nvPr/>
        </p:nvSpPr>
        <p:spPr>
          <a:xfrm>
            <a:off x="1187624" y="3428603"/>
            <a:ext cx="1944216" cy="648072"/>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Stroomdiagram: Proces 9"/>
          <p:cNvSpPr/>
          <p:nvPr/>
        </p:nvSpPr>
        <p:spPr>
          <a:xfrm>
            <a:off x="4932040" y="2414585"/>
            <a:ext cx="1944216" cy="648072"/>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p:cNvSpPr/>
          <p:nvPr/>
        </p:nvSpPr>
        <p:spPr>
          <a:xfrm>
            <a:off x="5186836" y="2414585"/>
            <a:ext cx="1434624" cy="707886"/>
          </a:xfrm>
          <a:prstGeom prst="rect">
            <a:avLst/>
          </a:prstGeom>
          <a:noFill/>
        </p:spPr>
        <p:txBody>
          <a:bodyPr wrap="none" lIns="91440" tIns="45720" rIns="91440" bIns="45720">
            <a:spAutoFit/>
          </a:bodyPr>
          <a:lstStyle/>
          <a:p>
            <a:pPr algn="ctr"/>
            <a:r>
              <a:rPr lang="nl-NL"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Coördinator</a:t>
            </a:r>
            <a:br>
              <a:rPr lang="nl-NL"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nl-NL"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Vrijwilligers</a:t>
            </a:r>
          </a:p>
        </p:txBody>
      </p:sp>
      <p:sp>
        <p:nvSpPr>
          <p:cNvPr id="12" name="Rechthoek 11"/>
          <p:cNvSpPr/>
          <p:nvPr/>
        </p:nvSpPr>
        <p:spPr>
          <a:xfrm>
            <a:off x="7433453" y="2400067"/>
            <a:ext cx="1476878" cy="707886"/>
          </a:xfrm>
          <a:prstGeom prst="rect">
            <a:avLst/>
          </a:prstGeom>
          <a:noFill/>
        </p:spPr>
        <p:txBody>
          <a:bodyPr wrap="none" lIns="91440" tIns="45720" rIns="91440" bIns="45720">
            <a:spAutoFit/>
          </a:bodyPr>
          <a:lstStyle/>
          <a:p>
            <a:pPr algn="ctr"/>
            <a:r>
              <a:rPr lang="nl-NL"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Coördinator</a:t>
            </a:r>
            <a:br>
              <a:rPr lang="nl-NL"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nl-NL"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Gangmakers</a:t>
            </a:r>
          </a:p>
        </p:txBody>
      </p:sp>
      <p:sp>
        <p:nvSpPr>
          <p:cNvPr id="13" name="Rechthoek 12"/>
          <p:cNvSpPr/>
          <p:nvPr/>
        </p:nvSpPr>
        <p:spPr>
          <a:xfrm>
            <a:off x="1312673" y="3429000"/>
            <a:ext cx="1694118" cy="707886"/>
          </a:xfrm>
          <a:prstGeom prst="rect">
            <a:avLst/>
          </a:prstGeom>
          <a:noFill/>
        </p:spPr>
        <p:txBody>
          <a:bodyPr wrap="none" lIns="91440" tIns="45720" rIns="91440" bIns="45720">
            <a:spAutoFit/>
          </a:bodyPr>
          <a:lstStyle/>
          <a:p>
            <a:pPr algn="ctr"/>
            <a:r>
              <a:rPr lang="nl-NL"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Coördinatoren</a:t>
            </a:r>
            <a:br>
              <a:rPr lang="nl-NL"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nl-NL"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Fietsen</a:t>
            </a:r>
          </a:p>
        </p:txBody>
      </p:sp>
      <p:sp>
        <p:nvSpPr>
          <p:cNvPr id="14" name="Stroomdiagram: Proces 13"/>
          <p:cNvSpPr/>
          <p:nvPr/>
        </p:nvSpPr>
        <p:spPr>
          <a:xfrm>
            <a:off x="5904147" y="3429000"/>
            <a:ext cx="2005905" cy="72008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p:cNvSpPr/>
          <p:nvPr/>
        </p:nvSpPr>
        <p:spPr>
          <a:xfrm>
            <a:off x="6024330" y="3435097"/>
            <a:ext cx="1755224" cy="707886"/>
          </a:xfrm>
          <a:prstGeom prst="rect">
            <a:avLst/>
          </a:prstGeom>
          <a:noFill/>
        </p:spPr>
        <p:txBody>
          <a:bodyPr wrap="none" lIns="91440" tIns="45720" rIns="91440" bIns="45720">
            <a:spAutoFit/>
          </a:bodyPr>
          <a:lstStyle/>
          <a:p>
            <a:pPr algn="ctr"/>
            <a:r>
              <a:rPr lang="nl-NL"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Coördinatoren</a:t>
            </a:r>
            <a:br>
              <a:rPr lang="nl-NL"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nl-NL"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Financiën</a:t>
            </a:r>
          </a:p>
        </p:txBody>
      </p:sp>
      <p:cxnSp>
        <p:nvCxnSpPr>
          <p:cNvPr id="17" name="Rechte verbindingslijn met pijl 16"/>
          <p:cNvCxnSpPr/>
          <p:nvPr/>
        </p:nvCxnSpPr>
        <p:spPr>
          <a:xfrm>
            <a:off x="3622365" y="3122471"/>
            <a:ext cx="0" cy="11706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hthoek 17"/>
          <p:cNvSpPr/>
          <p:nvPr/>
        </p:nvSpPr>
        <p:spPr>
          <a:xfrm>
            <a:off x="2593666" y="3979416"/>
            <a:ext cx="2132314" cy="3877985"/>
          </a:xfrm>
          <a:prstGeom prst="rect">
            <a:avLst/>
          </a:prstGeom>
          <a:noFill/>
        </p:spPr>
        <p:txBody>
          <a:bodyPr wrap="none" lIns="91440" tIns="45720" rIns="91440" bIns="45720">
            <a:spAutoFit/>
          </a:bodyPr>
          <a:lstStyle/>
          <a:p>
            <a:pPr algn="ctr"/>
            <a:r>
              <a:rPr lang="nl-NL" sz="14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ahnschrift Light" panose="020B0502040204020203" pitchFamily="34" charset="0"/>
              </a:rPr>
              <a:t>Transpondertester</a:t>
            </a:r>
          </a:p>
          <a:p>
            <a:pPr algn="ctr"/>
            <a:r>
              <a:rPr lang="nl-NL" sz="14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ahnschrift Light" panose="020B0502040204020203" pitchFamily="34" charset="0"/>
              </a:rPr>
              <a:t>Pagersysteem</a:t>
            </a:r>
            <a:br>
              <a:rPr lang="nl-NL" sz="14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ahnschrift Light" panose="020B0502040204020203" pitchFamily="34" charset="0"/>
              </a:rPr>
            </a:br>
            <a:r>
              <a:rPr lang="nl-NL" sz="1400" cap="none" spc="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Bahnschrift Light" panose="020B0502040204020203" pitchFamily="34" charset="0"/>
              </a:rPr>
              <a:t>Camera+Replaysysteem</a:t>
            </a:r>
            <a:br>
              <a:rPr lang="nl-NL" sz="14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ahnschrift Light" panose="020B0502040204020203" pitchFamily="34" charset="0"/>
              </a:rPr>
            </a:br>
            <a:r>
              <a:rPr lang="nl-NL" sz="14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ahnschrift Light" panose="020B0502040204020203" pitchFamily="34" charset="0"/>
              </a:rPr>
              <a:t>Geluidsinstallatie</a:t>
            </a:r>
            <a:br>
              <a:rPr lang="nl-NL" sz="14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ahnschrift Light" panose="020B0502040204020203" pitchFamily="34" charset="0"/>
              </a:rPr>
            </a:br>
            <a:r>
              <a:rPr lang="nl-NL" sz="14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ahnschrift Light" panose="020B0502040204020203" pitchFamily="34" charset="0"/>
              </a:rPr>
              <a:t>Printers</a:t>
            </a:r>
            <a:br>
              <a:rPr lang="nl-NL" sz="14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ahnschrift Light" panose="020B0502040204020203" pitchFamily="34" charset="0"/>
              </a:rPr>
            </a:br>
            <a:r>
              <a:rPr lang="nl-NL" sz="14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ahnschrift Light" panose="020B0502040204020203" pitchFamily="34" charset="0"/>
              </a:rPr>
              <a:t>Rugnummers</a:t>
            </a:r>
            <a:br>
              <a:rPr lang="nl-NL" sz="14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ahnschrift Light" panose="020B0502040204020203" pitchFamily="34" charset="0"/>
              </a:rPr>
            </a:br>
            <a:r>
              <a:rPr lang="nl-NL" sz="14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ahnschrift Light" panose="020B0502040204020203" pitchFamily="34" charset="0"/>
              </a:rPr>
              <a:t>Koppelkoerstruien</a:t>
            </a:r>
            <a:br>
              <a:rPr lang="nl-NL" sz="14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ahnschrift Light" panose="020B0502040204020203" pitchFamily="34" charset="0"/>
              </a:rPr>
            </a:br>
            <a:r>
              <a:rPr lang="nl-NL" sz="14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ahnschrift Light" panose="020B0502040204020203" pitchFamily="34" charset="0"/>
              </a:rPr>
              <a:t>Dranghekken</a:t>
            </a:r>
            <a:br>
              <a:rPr lang="nl-NL" sz="14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ahnschrift Light" panose="020B0502040204020203" pitchFamily="34" charset="0"/>
              </a:rPr>
            </a:br>
            <a:r>
              <a:rPr lang="nl-NL" sz="14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ahnschrift Light" panose="020B0502040204020203" pitchFamily="34" charset="0"/>
              </a:rPr>
              <a:t>Reclamedoeken</a:t>
            </a:r>
            <a:br>
              <a:rPr lang="nl-NL" sz="14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ahnschrift Light" panose="020B0502040204020203" pitchFamily="34" charset="0"/>
              </a:rPr>
            </a:br>
            <a:r>
              <a:rPr lang="nl-NL" sz="14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ahnschrift Light" panose="020B0502040204020203" pitchFamily="34" charset="0"/>
              </a:rPr>
              <a:t>Startpistolen</a:t>
            </a:r>
            <a:br>
              <a:rPr lang="nl-NL" sz="14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ahnschrift Light" panose="020B0502040204020203" pitchFamily="34" charset="0"/>
              </a:rPr>
            </a:br>
            <a:r>
              <a:rPr lang="nl-NL" sz="14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ahnschrift Light" panose="020B0502040204020203" pitchFamily="34" charset="0"/>
              </a:rPr>
              <a:t>Kopieerapparaten</a:t>
            </a:r>
            <a:br>
              <a:rPr lang="nl-NL" sz="14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ahnschrift Light" panose="020B0502040204020203" pitchFamily="34" charset="0"/>
              </a:rPr>
            </a:br>
            <a:r>
              <a:rPr lang="nl-NL" sz="14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ahnschrift Light" panose="020B0502040204020203" pitchFamily="34" charset="0"/>
              </a:rPr>
              <a:t>Jurystoel</a:t>
            </a:r>
            <a:br>
              <a:rPr lang="nl-NL" sz="14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ahnschrift Light" panose="020B0502040204020203" pitchFamily="34" charset="0"/>
              </a:rPr>
            </a:br>
            <a:r>
              <a:rPr lang="nl-NL" sz="14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ahnschrift Light" panose="020B0502040204020203" pitchFamily="34" charset="0"/>
              </a:rPr>
              <a:t>Kleding trainers etc.</a:t>
            </a:r>
            <a:br>
              <a:rPr lang="nl-NL" sz="14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ahnschrift Light" panose="020B0502040204020203" pitchFamily="34" charset="0"/>
              </a:rPr>
            </a:br>
            <a:br>
              <a:rPr lang="nl-NL" sz="14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ahnschrift Light" panose="020B0502040204020203" pitchFamily="34" charset="0"/>
              </a:rPr>
            </a:br>
            <a:br>
              <a:rPr lang="nl-NL" sz="14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ahnschrift Light" panose="020B0502040204020203" pitchFamily="34" charset="0"/>
              </a:rPr>
            </a:br>
            <a:br>
              <a:rPr lang="nl-NL"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br>
            <a:endParaRPr lang="nl-NL"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21" name="Rechte verbindingslijn met pijl 20"/>
          <p:cNvCxnSpPr>
            <a:stCxn id="14" idx="2"/>
            <a:endCxn id="14" idx="2"/>
          </p:cNvCxnSpPr>
          <p:nvPr/>
        </p:nvCxnSpPr>
        <p:spPr>
          <a:xfrm>
            <a:off x="6907100" y="414908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Rechthoek 27"/>
          <p:cNvSpPr/>
          <p:nvPr/>
        </p:nvSpPr>
        <p:spPr>
          <a:xfrm>
            <a:off x="4572000" y="4147809"/>
            <a:ext cx="3020507" cy="2800767"/>
          </a:xfrm>
          <a:prstGeom prst="rect">
            <a:avLst/>
          </a:prstGeom>
          <a:noFill/>
        </p:spPr>
        <p:txBody>
          <a:bodyPr wrap="none" lIns="91440" tIns="45720" rIns="91440" bIns="45720">
            <a:spAutoFit/>
          </a:bodyPr>
          <a:lstStyle/>
          <a:p>
            <a:pPr algn="ctr"/>
            <a:r>
              <a:rPr lang="nl-NL"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Kassa-aanpassingen</a:t>
            </a:r>
            <a:br>
              <a:rPr lang="nl-NL"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nl-NL"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ID-kaarten maken</a:t>
            </a:r>
            <a:br>
              <a:rPr lang="nl-NL"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nl-NL"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Fietsverhuurkaarten</a:t>
            </a:r>
            <a:br>
              <a:rPr lang="nl-NL"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nl-NL"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Trainingskaarten</a:t>
            </a:r>
            <a:br>
              <a:rPr lang="nl-NL"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nl-NL"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Pinapparaat – contactloos betalen</a:t>
            </a:r>
            <a:br>
              <a:rPr lang="nl-NL"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nl-NL"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Cashgeldstroom vastleggen</a:t>
            </a:r>
            <a:br>
              <a:rPr lang="nl-NL"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nl-NL"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Digitale betalingen vastleggen</a:t>
            </a:r>
            <a:br>
              <a:rPr lang="nl-NL"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nl-NL"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Factureren</a:t>
            </a:r>
            <a:br>
              <a:rPr lang="nl-NL"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nl-NL"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Begroting opmaken</a:t>
            </a:r>
            <a:br>
              <a:rPr lang="nl-NL"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br>
            <a:br>
              <a:rPr lang="nl-NL"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br>
            <a:endParaRPr lang="nl-NL"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1" name="Rechthoek 30"/>
          <p:cNvSpPr/>
          <p:nvPr/>
        </p:nvSpPr>
        <p:spPr>
          <a:xfrm>
            <a:off x="7577946" y="4155924"/>
            <a:ext cx="1565235" cy="2462213"/>
          </a:xfrm>
          <a:prstGeom prst="rect">
            <a:avLst/>
          </a:prstGeom>
          <a:noFill/>
        </p:spPr>
        <p:txBody>
          <a:bodyPr wrap="square" lIns="91440" tIns="45720" rIns="91440" bIns="45720">
            <a:spAutoFit/>
          </a:bodyPr>
          <a:lstStyle/>
          <a:p>
            <a:pPr algn="ctr"/>
            <a:r>
              <a:rPr lang="nl-NL" sz="1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Onderhoud motoren</a:t>
            </a:r>
            <a:br>
              <a:rPr lang="nl-NL" sz="1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nl-NL" sz="1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Licenties</a:t>
            </a:r>
            <a:br>
              <a:rPr lang="nl-NL" sz="1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nl-NL" sz="1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Wedstrijden rijden</a:t>
            </a:r>
          </a:p>
          <a:p>
            <a:pPr algn="ctr"/>
            <a:r>
              <a:rPr lang="nl-NL" sz="1400" dirty="0">
                <a:ln w="18415" cmpd="sng">
                  <a:solidFill>
                    <a:srgbClr val="FFFFFF"/>
                  </a:solidFill>
                  <a:prstDash val="solid"/>
                </a:ln>
                <a:solidFill>
                  <a:srgbClr val="FFFFFF"/>
                </a:solidFill>
                <a:effectLst>
                  <a:outerShdw blurRad="63500" dir="3600000" algn="tl" rotWithShape="0">
                    <a:srgbClr val="000000">
                      <a:alpha val="70000"/>
                    </a:srgbClr>
                  </a:outerShdw>
                </a:effectLst>
              </a:rPr>
              <a:t>Opleiding</a:t>
            </a:r>
            <a:br>
              <a:rPr lang="nl-NL" sz="140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nl-NL" sz="1400" dirty="0">
                <a:ln w="18415" cmpd="sng">
                  <a:solidFill>
                    <a:srgbClr val="FFFFFF"/>
                  </a:solidFill>
                  <a:prstDash val="solid"/>
                </a:ln>
                <a:solidFill>
                  <a:srgbClr val="FFFFFF"/>
                </a:solidFill>
                <a:effectLst>
                  <a:outerShdw blurRad="63500" dir="3600000" algn="tl" rotWithShape="0">
                    <a:srgbClr val="000000">
                      <a:alpha val="70000"/>
                    </a:srgbClr>
                  </a:outerShdw>
                </a:effectLst>
              </a:rPr>
              <a:t>Brandstof</a:t>
            </a:r>
            <a:br>
              <a:rPr lang="nl-NL" sz="140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nl-NL" sz="1400" dirty="0">
                <a:ln w="18415" cmpd="sng">
                  <a:solidFill>
                    <a:srgbClr val="FFFFFF"/>
                  </a:solidFill>
                  <a:prstDash val="solid"/>
                </a:ln>
                <a:solidFill>
                  <a:srgbClr val="FFFFFF"/>
                </a:solidFill>
                <a:effectLst>
                  <a:outerShdw blurRad="63500" dir="3600000" algn="tl" rotWithShape="0">
                    <a:srgbClr val="000000">
                      <a:alpha val="70000"/>
                    </a:srgbClr>
                  </a:outerShdw>
                </a:effectLst>
              </a:rPr>
              <a:t>Elektrische derny’s</a:t>
            </a:r>
            <a:br>
              <a:rPr lang="nl-NL" sz="140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nl-NL" sz="1400" dirty="0">
                <a:ln w="18415" cmpd="sng">
                  <a:solidFill>
                    <a:srgbClr val="FFFFFF"/>
                  </a:solidFill>
                  <a:prstDash val="solid"/>
                </a:ln>
                <a:solidFill>
                  <a:srgbClr val="FFFFFF"/>
                </a:solidFill>
                <a:effectLst>
                  <a:outerShdw blurRad="63500" dir="3600000" algn="tl" rotWithShape="0">
                    <a:srgbClr val="000000">
                      <a:alpha val="70000"/>
                    </a:srgbClr>
                  </a:outerShdw>
                </a:effectLst>
              </a:rPr>
              <a:t>Faciliteiten: Helmen</a:t>
            </a:r>
            <a:br>
              <a:rPr lang="nl-NL" sz="140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nl-NL" sz="1400" dirty="0">
                <a:ln w="18415" cmpd="sng">
                  <a:solidFill>
                    <a:srgbClr val="FFFFFF"/>
                  </a:solidFill>
                  <a:prstDash val="solid"/>
                </a:ln>
                <a:solidFill>
                  <a:srgbClr val="FFFFFF"/>
                </a:solidFill>
                <a:effectLst>
                  <a:outerShdw blurRad="63500" dir="3600000" algn="tl" rotWithShape="0">
                    <a:srgbClr val="000000">
                      <a:alpha val="70000"/>
                    </a:srgbClr>
                  </a:outerShdw>
                </a:effectLst>
              </a:rPr>
              <a:t>Kleding</a:t>
            </a:r>
            <a:br>
              <a:rPr lang="nl-NL" sz="1400" dirty="0">
                <a:ln w="18415" cmpd="sng">
                  <a:solidFill>
                    <a:srgbClr val="FFFFFF"/>
                  </a:solidFill>
                  <a:prstDash val="solid"/>
                </a:ln>
                <a:solidFill>
                  <a:srgbClr val="FFFFFF"/>
                </a:solidFill>
                <a:effectLst>
                  <a:outerShdw blurRad="63500" dir="3600000" algn="tl" rotWithShape="0">
                    <a:srgbClr val="000000">
                      <a:alpha val="70000"/>
                    </a:srgbClr>
                  </a:outerShdw>
                </a:effectLst>
              </a:rPr>
            </a:br>
            <a:endParaRPr lang="nl-NL" sz="1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2" name="Rechthoek 31"/>
          <p:cNvSpPr/>
          <p:nvPr/>
        </p:nvSpPr>
        <p:spPr>
          <a:xfrm>
            <a:off x="3329544" y="1640602"/>
            <a:ext cx="2529860" cy="738664"/>
          </a:xfrm>
          <a:prstGeom prst="rect">
            <a:avLst/>
          </a:prstGeom>
          <a:noFill/>
        </p:spPr>
        <p:txBody>
          <a:bodyPr wrap="none" lIns="91440" tIns="45720" rIns="91440" bIns="45720">
            <a:spAutoFit/>
          </a:bodyPr>
          <a:lstStyle/>
          <a:p>
            <a:pPr algn="ctr"/>
            <a:r>
              <a:rPr lang="nl-NL" sz="14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ahnschrift Light" panose="020B0502040204020203" pitchFamily="34" charset="0"/>
              </a:rPr>
              <a:t>Algemeen beleid-opleidingen</a:t>
            </a:r>
            <a:br>
              <a:rPr lang="nl-NL" sz="14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ahnschrift Light" panose="020B0502040204020203" pitchFamily="34" charset="0"/>
              </a:rPr>
            </a:br>
            <a:r>
              <a:rPr lang="nl-NL" sz="14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ahnschrift Light" panose="020B0502040204020203" pitchFamily="34" charset="0"/>
              </a:rPr>
              <a:t>Wedstrijdprogramma’s -jury</a:t>
            </a:r>
            <a:br>
              <a:rPr lang="nl-NL" sz="14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ahnschrift Light" panose="020B0502040204020203" pitchFamily="34" charset="0"/>
              </a:rPr>
            </a:br>
            <a:r>
              <a:rPr lang="nl-NL" sz="1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Bahnschrift Light" panose="020B0502040204020203" pitchFamily="34" charset="0"/>
              </a:rPr>
              <a:t>C</a:t>
            </a:r>
            <a:r>
              <a:rPr lang="nl-NL" sz="1400" cap="none" spc="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Bahnschrift Light" panose="020B0502040204020203" pitchFamily="34" charset="0"/>
              </a:rPr>
              <a:t>linics</a:t>
            </a:r>
            <a:endParaRPr lang="nl-NL" sz="14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ahnschrift Light" panose="020B0502040204020203" pitchFamily="34" charset="0"/>
            </a:endParaRPr>
          </a:p>
        </p:txBody>
      </p:sp>
      <p:sp>
        <p:nvSpPr>
          <p:cNvPr id="33" name="Rechthoek 32"/>
          <p:cNvSpPr/>
          <p:nvPr/>
        </p:nvSpPr>
        <p:spPr>
          <a:xfrm>
            <a:off x="-301377" y="4133397"/>
            <a:ext cx="2232248" cy="1569660"/>
          </a:xfrm>
          <a:prstGeom prst="rect">
            <a:avLst/>
          </a:prstGeom>
          <a:noFill/>
        </p:spPr>
        <p:txBody>
          <a:bodyPr wrap="square" lIns="91440" tIns="45720" rIns="91440" bIns="45720">
            <a:spAutoFit/>
          </a:bodyPr>
          <a:lstStyle/>
          <a:p>
            <a:pPr algn="ctr"/>
            <a:r>
              <a:rPr lang="nl-NL"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Jeugdtrainingen</a:t>
            </a:r>
            <a:br>
              <a:rPr lang="nl-NL"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nl-NL"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Vrije trainingen</a:t>
            </a:r>
            <a:br>
              <a:rPr lang="nl-NL"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nl-NL"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Dernytrainingen</a:t>
            </a:r>
            <a:br>
              <a:rPr lang="nl-NL"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nl-NL"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Wedstrijdgerichte trainingen</a:t>
            </a:r>
            <a:br>
              <a:rPr lang="nl-NL"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nl-NL"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Opleiden trainers</a:t>
            </a:r>
          </a:p>
        </p:txBody>
      </p:sp>
      <p:sp>
        <p:nvSpPr>
          <p:cNvPr id="34" name="Rechthoek 33"/>
          <p:cNvSpPr/>
          <p:nvPr/>
        </p:nvSpPr>
        <p:spPr>
          <a:xfrm>
            <a:off x="4770276" y="3064934"/>
            <a:ext cx="2267744" cy="523220"/>
          </a:xfrm>
          <a:prstGeom prst="rect">
            <a:avLst/>
          </a:prstGeom>
          <a:noFill/>
        </p:spPr>
        <p:txBody>
          <a:bodyPr wrap="square" lIns="91440" tIns="45720" rIns="91440" bIns="45720">
            <a:spAutoFit/>
          </a:bodyPr>
          <a:lstStyle/>
          <a:p>
            <a:pPr algn="ctr"/>
            <a:r>
              <a:rPr lang="nl-NL"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ahnschrift Light" panose="020B0502040204020203" pitchFamily="34" charset="0"/>
              </a:rPr>
              <a:t>Begeleiders-Mecaniciens</a:t>
            </a:r>
            <a:br>
              <a:rPr lang="nl-NL"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ahnschrift Light" panose="020B0502040204020203" pitchFamily="34" charset="0"/>
              </a:rPr>
            </a:br>
            <a:r>
              <a:rPr lang="nl-NL"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ahnschrift Light" panose="020B0502040204020203" pitchFamily="34" charset="0"/>
              </a:rPr>
              <a:t>EHBO</a:t>
            </a:r>
            <a:endParaRPr lang="nl-NL" sz="1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19" name="Rechte verbindingslijn 18"/>
          <p:cNvCxnSpPr/>
          <p:nvPr/>
        </p:nvCxnSpPr>
        <p:spPr>
          <a:xfrm>
            <a:off x="323528" y="3107953"/>
            <a:ext cx="0" cy="10254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Rechte verbindingslijn 21"/>
          <p:cNvCxnSpPr>
            <a:endCxn id="31" idx="0"/>
          </p:cNvCxnSpPr>
          <p:nvPr/>
        </p:nvCxnSpPr>
        <p:spPr>
          <a:xfrm>
            <a:off x="8360563" y="3064934"/>
            <a:ext cx="1" cy="1090990"/>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chthoek 15"/>
          <p:cNvSpPr/>
          <p:nvPr/>
        </p:nvSpPr>
        <p:spPr>
          <a:xfrm>
            <a:off x="2101800" y="0"/>
            <a:ext cx="4839916"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nl-NL"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Het organogram</a:t>
            </a:r>
          </a:p>
        </p:txBody>
      </p:sp>
      <p:pic>
        <p:nvPicPr>
          <p:cNvPr id="27" name="irc_mi" descr="Afbeeldingsresultaat voor logo de adelaar">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633" y="664190"/>
            <a:ext cx="1158240" cy="1158240"/>
          </a:xfrm>
          <a:prstGeom prst="rect">
            <a:avLst/>
          </a:prstGeom>
          <a:noFill/>
          <a:ln>
            <a:noFill/>
          </a:ln>
        </p:spPr>
      </p:pic>
      <p:pic>
        <p:nvPicPr>
          <p:cNvPr id="29" name="irc_mi" descr="Afbeeldingsresultaat voor logo de adelaar">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2772" y="752743"/>
            <a:ext cx="1158240" cy="1158240"/>
          </a:xfrm>
          <a:prstGeom prst="rect">
            <a:avLst/>
          </a:prstGeom>
          <a:noFill/>
          <a:ln>
            <a:noFill/>
          </a:ln>
        </p:spPr>
      </p:pic>
      <p:sp>
        <p:nvSpPr>
          <p:cNvPr id="23" name="Tekstvak 22"/>
          <p:cNvSpPr txBox="1"/>
          <p:nvPr/>
        </p:nvSpPr>
        <p:spPr>
          <a:xfrm>
            <a:off x="777336" y="5703057"/>
            <a:ext cx="2362671" cy="1200329"/>
          </a:xfrm>
          <a:prstGeom prst="rect">
            <a:avLst/>
          </a:prstGeom>
          <a:noFill/>
        </p:spPr>
        <p:txBody>
          <a:bodyPr wrap="square" rtlCol="0">
            <a:spAutoFit/>
          </a:bodyPr>
          <a:lstStyle/>
          <a:p>
            <a:r>
              <a:rPr lang="nl-NL" b="1" dirty="0">
                <a:solidFill>
                  <a:schemeClr val="bg1"/>
                </a:solidFill>
              </a:rPr>
              <a:t>Onderhoud/verhuur</a:t>
            </a:r>
            <a:br>
              <a:rPr lang="nl-NL" b="1" dirty="0">
                <a:solidFill>
                  <a:schemeClr val="bg1"/>
                </a:solidFill>
              </a:rPr>
            </a:br>
            <a:r>
              <a:rPr lang="nl-NL" b="1" dirty="0">
                <a:solidFill>
                  <a:schemeClr val="bg1"/>
                </a:solidFill>
              </a:rPr>
              <a:t>Baanfietsen</a:t>
            </a:r>
            <a:br>
              <a:rPr lang="nl-NL" b="1" dirty="0">
                <a:solidFill>
                  <a:schemeClr val="bg1"/>
                </a:solidFill>
              </a:rPr>
            </a:br>
            <a:r>
              <a:rPr lang="nl-NL" b="1" dirty="0">
                <a:solidFill>
                  <a:schemeClr val="bg1"/>
                </a:solidFill>
              </a:rPr>
              <a:t>Leasefietsen</a:t>
            </a:r>
            <a:br>
              <a:rPr lang="nl-NL" b="1" dirty="0">
                <a:solidFill>
                  <a:schemeClr val="bg1"/>
                </a:solidFill>
              </a:rPr>
            </a:br>
            <a:r>
              <a:rPr lang="nl-NL" b="1" dirty="0">
                <a:solidFill>
                  <a:schemeClr val="bg1"/>
                </a:solidFill>
              </a:rPr>
              <a:t>Loopfietsen</a:t>
            </a:r>
          </a:p>
        </p:txBody>
      </p:sp>
      <p:cxnSp>
        <p:nvCxnSpPr>
          <p:cNvPr id="35" name="Rechte verbindingslijn 34"/>
          <p:cNvCxnSpPr/>
          <p:nvPr/>
        </p:nvCxnSpPr>
        <p:spPr>
          <a:xfrm>
            <a:off x="1938713" y="4076675"/>
            <a:ext cx="0" cy="172858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57525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13" y="332657"/>
            <a:ext cx="9334733" cy="6210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hoek 1"/>
          <p:cNvSpPr/>
          <p:nvPr/>
        </p:nvSpPr>
        <p:spPr>
          <a:xfrm>
            <a:off x="3279747" y="44624"/>
            <a:ext cx="2560894" cy="70788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nl-NL" sz="20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Eddy Merckx WK 2011</a:t>
            </a:r>
            <a:br>
              <a:rPr lang="nl-NL" sz="20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r>
              <a:rPr lang="nl-NL" sz="20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Jeugdfietsen</a:t>
            </a:r>
          </a:p>
        </p:txBody>
      </p:sp>
    </p:spTree>
    <p:extLst>
      <p:ext uri="{BB962C8B-B14F-4D97-AF65-F5344CB8AC3E}">
        <p14:creationId xmlns:p14="http://schemas.microsoft.com/office/powerpoint/2010/main" val="26190179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19614" y="332656"/>
            <a:ext cx="8454494" cy="93256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nl-NL"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Bijzondere zaken</a:t>
            </a:r>
            <a:br>
              <a:rPr lang="nl-NL"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r>
              <a:rPr lang="nl-NL" sz="3200" b="1" cap="none" spc="0"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Jeugdtweedaagse</a:t>
            </a:r>
            <a:br>
              <a:rPr lang="nl-NL"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r>
              <a:rPr lang="nl-NL" sz="2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Verbinding Topsport en Breedtesport</a:t>
            </a:r>
            <a:br>
              <a:rPr lang="nl-NL"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r>
              <a:rPr lang="nl-NL" sz="3200" b="1" cap="none" spc="0"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Striderfietsen</a:t>
            </a:r>
            <a:br>
              <a:rPr lang="nl-NL" sz="32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r>
              <a:rPr lang="nl-NL" sz="32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Huurfietsen</a:t>
            </a:r>
            <a:br>
              <a:rPr lang="nl-NL" sz="32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r>
              <a:rPr lang="nl-NL" sz="32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Leasefietsen</a:t>
            </a:r>
            <a:br>
              <a:rPr lang="nl-NL"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r>
              <a:rPr lang="nl-NL" sz="20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Meer dan de baan alleen</a:t>
            </a:r>
            <a:br>
              <a:rPr lang="nl-NL" sz="20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r>
              <a:rPr lang="nl-NL" sz="2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The Next Generation”</a:t>
            </a:r>
            <a:br>
              <a:rPr lang="nl-NL"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r>
              <a:rPr lang="nl-NL" sz="2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Ned. Kampioenschap Ploegachtervolging en Teamsprint</a:t>
            </a:r>
            <a:br>
              <a:rPr lang="nl-NL" sz="2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r>
              <a:rPr lang="nl-NL" sz="2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Wereldkampioenschappen</a:t>
            </a:r>
          </a:p>
          <a:p>
            <a:pPr algn="ctr"/>
            <a:r>
              <a:rPr lang="nl-NL"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(“gewone en paracycling”)</a:t>
            </a:r>
            <a:br>
              <a:rPr lang="nl-NL" sz="2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r>
              <a:rPr lang="nl-NL" sz="2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Europese Kampioenschappen</a:t>
            </a:r>
            <a:br>
              <a:rPr lang="nl-NL" sz="2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r>
              <a:rPr lang="nl-NL" sz="2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Wereldbekerwedstrijd</a:t>
            </a:r>
            <a:br>
              <a:rPr lang="nl-NL" sz="2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r>
              <a:rPr lang="nl-NL" sz="2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in samenwerking met Libema Profcycling</a:t>
            </a:r>
            <a:br>
              <a:rPr lang="nl-NL"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br>
              <a:rPr lang="nl-NL"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br>
              <a:rPr lang="nl-NL"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endParaRPr lang="nl-NL"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7232082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2514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32"/>
            <a:ext cx="9364166" cy="6236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5855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fbeeldingsresultaat voor wielerbaan apeldoor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0" y="-27782"/>
            <a:ext cx="9154270" cy="607350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fbeeldingsresultaat voor wielervereniging de adelaar apeldoorn">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511377"/>
            <a:ext cx="1907704" cy="1323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5497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576" y="620688"/>
            <a:ext cx="10617200" cy="507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http://stefankemper.nl/wp-content/uploads/2014/03/IMG_2263-1024x812.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17619" y="5373216"/>
            <a:ext cx="1708761" cy="1348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8178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616" y="404664"/>
            <a:ext cx="10617200" cy="507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95745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420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1403648" y="6420444"/>
            <a:ext cx="9143999" cy="369332"/>
          </a:xfrm>
          <a:prstGeom prst="rect">
            <a:avLst/>
          </a:prstGeom>
          <a:noFill/>
        </p:spPr>
        <p:txBody>
          <a:bodyPr wrap="square" rtlCol="0">
            <a:spAutoFit/>
          </a:bodyPr>
          <a:lstStyle/>
          <a:p>
            <a:r>
              <a:rPr lang="nl-NL" dirty="0">
                <a:solidFill>
                  <a:srgbClr val="FFFF00"/>
                </a:solidFill>
              </a:rPr>
              <a:t>                              De Ukkiepukkie-wedstrijden</a:t>
            </a:r>
          </a:p>
        </p:txBody>
      </p:sp>
    </p:spTree>
    <p:extLst>
      <p:ext uri="{BB962C8B-B14F-4D97-AF65-F5344CB8AC3E}">
        <p14:creationId xmlns:p14="http://schemas.microsoft.com/office/powerpoint/2010/main" val="279001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56" y="0"/>
            <a:ext cx="9108504" cy="6072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0" y="6237312"/>
            <a:ext cx="9085548" cy="923330"/>
          </a:xfrm>
          <a:prstGeom prst="rect">
            <a:avLst/>
          </a:prstGeom>
          <a:noFill/>
        </p:spPr>
        <p:txBody>
          <a:bodyPr wrap="square" rtlCol="0">
            <a:spAutoFit/>
          </a:bodyPr>
          <a:lstStyle/>
          <a:p>
            <a:r>
              <a:rPr lang="nl-NL" dirty="0">
                <a:solidFill>
                  <a:srgbClr val="FFFF00"/>
                </a:solidFill>
              </a:rPr>
              <a:t>De Giro </a:t>
            </a:r>
            <a:r>
              <a:rPr lang="nl-NL" dirty="0" err="1">
                <a:solidFill>
                  <a:srgbClr val="FFFF00"/>
                </a:solidFill>
              </a:rPr>
              <a:t>d’Italia</a:t>
            </a:r>
            <a:r>
              <a:rPr lang="nl-NL" dirty="0">
                <a:solidFill>
                  <a:srgbClr val="FFFF00"/>
                </a:solidFill>
              </a:rPr>
              <a:t> 2016 maakte veel los. Bij de finalesprintwedstrijden was een Italiaanse sfeer gecreëerd met</a:t>
            </a:r>
            <a:br>
              <a:rPr lang="nl-NL" dirty="0">
                <a:solidFill>
                  <a:srgbClr val="FFFF00"/>
                </a:solidFill>
              </a:rPr>
            </a:br>
            <a:r>
              <a:rPr lang="nl-NL" dirty="0">
                <a:solidFill>
                  <a:srgbClr val="FFFF00"/>
                </a:solidFill>
              </a:rPr>
              <a:t>een strijdwagen, Romeinse soldaten en Venetiaanse steltlopers</a:t>
            </a:r>
          </a:p>
        </p:txBody>
      </p:sp>
    </p:spTree>
    <p:extLst>
      <p:ext uri="{BB962C8B-B14F-4D97-AF65-F5344CB8AC3E}">
        <p14:creationId xmlns:p14="http://schemas.microsoft.com/office/powerpoint/2010/main" val="24003110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beeldingsresultaat voor wielerbaan apeldoor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6327" y="3207094"/>
            <a:ext cx="3855774" cy="25682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erelateerde afbeeld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207094"/>
            <a:ext cx="4576287" cy="254238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fbeeldingsresultaat voor wielerbaan apeldoor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098" y="188640"/>
            <a:ext cx="9148095" cy="3003511"/>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a:xfrm>
            <a:off x="179512" y="5949280"/>
            <a:ext cx="8952589" cy="646331"/>
          </a:xfrm>
          <a:prstGeom prst="rect">
            <a:avLst/>
          </a:prstGeom>
          <a:noFill/>
        </p:spPr>
        <p:txBody>
          <a:bodyPr wrap="square" rtlCol="0">
            <a:spAutoFit/>
          </a:bodyPr>
          <a:lstStyle/>
          <a:p>
            <a:r>
              <a:rPr lang="nl-NL" dirty="0">
                <a:solidFill>
                  <a:srgbClr val="FFFF00"/>
                </a:solidFill>
              </a:rPr>
              <a:t>Direct na de start van de Giro ging de oude baan eruit. Het zou 1 ½ jaar duren voor de nieuwe</a:t>
            </a:r>
          </a:p>
          <a:p>
            <a:r>
              <a:rPr lang="nl-NL" dirty="0">
                <a:solidFill>
                  <a:srgbClr val="FFFF00"/>
                </a:solidFill>
              </a:rPr>
              <a:t>Baan met </a:t>
            </a:r>
            <a:r>
              <a:rPr lang="nl-NL" dirty="0" err="1">
                <a:solidFill>
                  <a:srgbClr val="FFFF00"/>
                </a:solidFill>
              </a:rPr>
              <a:t>accoyahout</a:t>
            </a:r>
            <a:r>
              <a:rPr lang="nl-NL" dirty="0">
                <a:solidFill>
                  <a:srgbClr val="FFFF00"/>
                </a:solidFill>
              </a:rPr>
              <a:t> erin lag…..Baanactiviteiten verhuisden we naar Alkmaar en Amsterdam</a:t>
            </a:r>
          </a:p>
        </p:txBody>
      </p:sp>
    </p:spTree>
    <p:extLst>
      <p:ext uri="{BB962C8B-B14F-4D97-AF65-F5344CB8AC3E}">
        <p14:creationId xmlns:p14="http://schemas.microsoft.com/office/powerpoint/2010/main" val="3962303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60" y="0"/>
            <a:ext cx="9289032" cy="6192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p:cNvSpPr txBox="1"/>
          <p:nvPr/>
        </p:nvSpPr>
        <p:spPr>
          <a:xfrm>
            <a:off x="-31913" y="6192688"/>
            <a:ext cx="8964488" cy="646331"/>
          </a:xfrm>
          <a:prstGeom prst="rect">
            <a:avLst/>
          </a:prstGeom>
          <a:noFill/>
        </p:spPr>
        <p:txBody>
          <a:bodyPr wrap="square" rtlCol="0">
            <a:spAutoFit/>
          </a:bodyPr>
          <a:lstStyle/>
          <a:p>
            <a:r>
              <a:rPr lang="nl-NL" dirty="0">
                <a:solidFill>
                  <a:srgbClr val="FFFF00"/>
                </a:solidFill>
              </a:rPr>
              <a:t>De nieuwe baan ligt erin. Op de foto onze onvergetelijke vrijwilliger Paul Versluis. Hij was een voorbeeld van een vrijwilliger die niet uit de buurt kwam, maar zijn hart verloor in Apeldoorn</a:t>
            </a:r>
          </a:p>
        </p:txBody>
      </p:sp>
    </p:spTree>
    <p:extLst>
      <p:ext uri="{BB962C8B-B14F-4D97-AF65-F5344CB8AC3E}">
        <p14:creationId xmlns:p14="http://schemas.microsoft.com/office/powerpoint/2010/main" val="30047395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922" y="254000"/>
            <a:ext cx="9525000" cy="635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hoek 1"/>
          <p:cNvSpPr/>
          <p:nvPr/>
        </p:nvSpPr>
        <p:spPr>
          <a:xfrm>
            <a:off x="3275856" y="5373216"/>
            <a:ext cx="5184547" cy="707886"/>
          </a:xfrm>
          <a:prstGeom prst="rect">
            <a:avLst/>
          </a:prstGeom>
        </p:spPr>
        <p:txBody>
          <a:bodyPr wrap="square">
            <a:spAutoFit/>
          </a:bodyPr>
          <a:lstStyle/>
          <a:p>
            <a:r>
              <a:rPr lang="nl-NL" sz="4000" dirty="0">
                <a:ln w="18415" cmpd="sng">
                  <a:solidFill>
                    <a:srgbClr val="FFFFFF"/>
                  </a:solidFill>
                  <a:prstDash val="solid"/>
                </a:ln>
                <a:solidFill>
                  <a:srgbClr val="FFFFFF"/>
                </a:solidFill>
                <a:effectLst>
                  <a:outerShdw blurRad="63500" dir="3600000" algn="tl" rotWithShape="0">
                    <a:srgbClr val="000000">
                      <a:alpha val="70000"/>
                    </a:srgbClr>
                  </a:outerShdw>
                </a:effectLst>
              </a:rPr>
              <a:t>The Next </a:t>
            </a:r>
            <a:r>
              <a:rPr lang="nl-NL"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Generation</a:t>
            </a:r>
            <a:endParaRPr lang="nl-NL" sz="4000" dirty="0"/>
          </a:p>
        </p:txBody>
      </p:sp>
    </p:spTree>
    <p:extLst>
      <p:ext uri="{BB962C8B-B14F-4D97-AF65-F5344CB8AC3E}">
        <p14:creationId xmlns:p14="http://schemas.microsoft.com/office/powerpoint/2010/main" val="25036831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6012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4654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0730" y="0"/>
            <a:ext cx="4893270" cy="6961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hoek 1"/>
          <p:cNvSpPr/>
          <p:nvPr/>
        </p:nvSpPr>
        <p:spPr>
          <a:xfrm>
            <a:off x="395536" y="764704"/>
            <a:ext cx="3350917" cy="2400657"/>
          </a:xfrm>
          <a:prstGeom prst="rect">
            <a:avLst/>
          </a:prstGeom>
          <a:noFill/>
        </p:spPr>
        <p:txBody>
          <a:bodyPr wrap="none" lIns="91440" tIns="45720" rIns="91440" bIns="45720">
            <a:spAutoFit/>
          </a:bodyPr>
          <a:lstStyle/>
          <a:p>
            <a:pPr algn="ctr"/>
            <a:r>
              <a:rPr lang="nl-NL" sz="2400" dirty="0">
                <a:ln w="18415" cmpd="sng">
                  <a:solidFill>
                    <a:srgbClr val="FFFFFF"/>
                  </a:solidFill>
                  <a:prstDash val="solid"/>
                </a:ln>
                <a:solidFill>
                  <a:srgbClr val="FFFFFF"/>
                </a:solidFill>
                <a:effectLst>
                  <a:outerShdw blurRad="63500" dir="3600000" algn="tl" rotWithShape="0">
                    <a:srgbClr val="000000">
                      <a:alpha val="70000"/>
                    </a:srgbClr>
                  </a:outerShdw>
                </a:effectLst>
              </a:rPr>
              <a:t>8 x Wereldkampioen</a:t>
            </a:r>
            <a:br>
              <a:rPr lang="nl-NL" sz="240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nl-NL" sz="2400" dirty="0">
                <a:ln w="18415" cmpd="sng">
                  <a:solidFill>
                    <a:srgbClr val="FFFFFF"/>
                  </a:solidFill>
                  <a:prstDash val="solid"/>
                </a:ln>
                <a:solidFill>
                  <a:srgbClr val="FFFFFF"/>
                </a:solidFill>
                <a:effectLst>
                  <a:outerShdw blurRad="63500" dir="3600000" algn="tl" rotWithShape="0">
                    <a:srgbClr val="000000">
                      <a:alpha val="70000"/>
                    </a:srgbClr>
                  </a:outerShdw>
                </a:effectLst>
              </a:rPr>
              <a:t>4 x Olympisch Kampioen</a:t>
            </a:r>
            <a:br>
              <a:rPr lang="nl-NL" sz="240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nl-NL" sz="2400" dirty="0">
                <a:ln w="18415" cmpd="sng">
                  <a:solidFill>
                    <a:srgbClr val="FFFFFF"/>
                  </a:solidFill>
                  <a:prstDash val="solid"/>
                </a:ln>
                <a:solidFill>
                  <a:srgbClr val="FFFFFF"/>
                </a:solidFill>
                <a:effectLst>
                  <a:outerShdw blurRad="63500" dir="3600000" algn="tl" rotWithShape="0">
                    <a:srgbClr val="000000">
                      <a:alpha val="70000"/>
                    </a:srgbClr>
                  </a:outerShdw>
                </a:effectLst>
              </a:rPr>
              <a:t>10 X Europees Kampioen</a:t>
            </a:r>
            <a:br>
              <a:rPr lang="nl-NL" sz="240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nl-NL" sz="2400" dirty="0">
                <a:ln w="18415" cmpd="sng">
                  <a:solidFill>
                    <a:srgbClr val="FFFFFF"/>
                  </a:solidFill>
                  <a:prstDash val="solid"/>
                </a:ln>
                <a:solidFill>
                  <a:srgbClr val="FFFFFF"/>
                </a:solidFill>
                <a:effectLst>
                  <a:outerShdw blurRad="63500" dir="3600000" algn="tl" rotWithShape="0">
                    <a:srgbClr val="000000">
                      <a:alpha val="70000"/>
                    </a:srgbClr>
                  </a:outerShdw>
                </a:effectLst>
              </a:rPr>
              <a:t>15 X Brits Kampioen</a:t>
            </a:r>
          </a:p>
          <a:p>
            <a:pPr algn="ctr"/>
            <a:endParaRPr lang="nl-NL"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07" y="3861048"/>
            <a:ext cx="4266537" cy="2210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87370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16" y="332655"/>
            <a:ext cx="9325036" cy="6216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1466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beeldingsresultaat voor wielerbaan apeldoor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2656"/>
            <a:ext cx="9144000" cy="609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1063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648"/>
            <a:ext cx="9243616" cy="6170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79803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78" y="188640"/>
            <a:ext cx="9181020" cy="6120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53116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7" y="116632"/>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3444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530" y="188640"/>
            <a:ext cx="9541060" cy="6360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2255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680"/>
            <a:ext cx="9120408" cy="43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a:extLst>
              <a:ext uri="{FF2B5EF4-FFF2-40B4-BE49-F238E27FC236}">
                <a16:creationId xmlns:a16="http://schemas.microsoft.com/office/drawing/2014/main" id="{5063309D-58C3-B405-C641-9199B5FB85AA}"/>
              </a:ext>
            </a:extLst>
          </p:cNvPr>
          <p:cNvSpPr txBox="1"/>
          <p:nvPr/>
        </p:nvSpPr>
        <p:spPr>
          <a:xfrm>
            <a:off x="2205934" y="5179387"/>
            <a:ext cx="6912768" cy="369332"/>
          </a:xfrm>
          <a:prstGeom prst="rect">
            <a:avLst/>
          </a:prstGeom>
          <a:noFill/>
        </p:spPr>
        <p:txBody>
          <a:bodyPr wrap="square" rtlCol="0">
            <a:spAutoFit/>
          </a:bodyPr>
          <a:lstStyle/>
          <a:p>
            <a:r>
              <a:rPr lang="nl-NL" dirty="0">
                <a:solidFill>
                  <a:srgbClr val="FFFF00"/>
                </a:solidFill>
              </a:rPr>
              <a:t>Vrijwilligers zijn het hart van de organisatie!!</a:t>
            </a:r>
          </a:p>
        </p:txBody>
      </p:sp>
    </p:spTree>
    <p:extLst>
      <p:ext uri="{BB962C8B-B14F-4D97-AF65-F5344CB8AC3E}">
        <p14:creationId xmlns:p14="http://schemas.microsoft.com/office/powerpoint/2010/main" val="42645848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7" y="1126760"/>
            <a:ext cx="9218331" cy="6143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hoek 2"/>
          <p:cNvSpPr/>
          <p:nvPr/>
        </p:nvSpPr>
        <p:spPr>
          <a:xfrm>
            <a:off x="2464456" y="398"/>
            <a:ext cx="4273478" cy="1200329"/>
          </a:xfrm>
          <a:prstGeom prst="rect">
            <a:avLst/>
          </a:prstGeom>
          <a:noFill/>
        </p:spPr>
        <p:txBody>
          <a:bodyPr wrap="none" lIns="91440" tIns="45720" rIns="91440" bIns="45720">
            <a:spAutoFit/>
          </a:bodyPr>
          <a:lstStyle/>
          <a:p>
            <a:pPr algn="ctr"/>
            <a:r>
              <a:rPr lang="nl-NL"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Altijd zoeken naar de verbinding </a:t>
            </a:r>
            <a:br>
              <a:rPr lang="nl-NL"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nl-NL"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tussen topsport </a:t>
            </a:r>
            <a:br>
              <a:rPr lang="nl-NL"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nl-NL"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en breedtesport</a:t>
            </a:r>
          </a:p>
        </p:txBody>
      </p:sp>
    </p:spTree>
    <p:extLst>
      <p:ext uri="{BB962C8B-B14F-4D97-AF65-F5344CB8AC3E}">
        <p14:creationId xmlns:p14="http://schemas.microsoft.com/office/powerpoint/2010/main" val="15700983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914400"/>
            <a:ext cx="1059180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37882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18" y="188640"/>
            <a:ext cx="9325036" cy="6216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13384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32" y="0"/>
            <a:ext cx="9217024" cy="6144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a:extLst>
              <a:ext uri="{FF2B5EF4-FFF2-40B4-BE49-F238E27FC236}">
                <a16:creationId xmlns:a16="http://schemas.microsoft.com/office/drawing/2014/main" id="{71CB983F-5B72-B2B1-10F0-D06101C0680C}"/>
              </a:ext>
            </a:extLst>
          </p:cNvPr>
          <p:cNvSpPr txBox="1"/>
          <p:nvPr/>
        </p:nvSpPr>
        <p:spPr>
          <a:xfrm>
            <a:off x="2267744" y="6298522"/>
            <a:ext cx="6408712" cy="369332"/>
          </a:xfrm>
          <a:prstGeom prst="rect">
            <a:avLst/>
          </a:prstGeom>
          <a:noFill/>
        </p:spPr>
        <p:txBody>
          <a:bodyPr wrap="square" rtlCol="0">
            <a:spAutoFit/>
          </a:bodyPr>
          <a:lstStyle/>
          <a:p>
            <a:r>
              <a:rPr lang="nl-NL" dirty="0">
                <a:solidFill>
                  <a:srgbClr val="FFFF00"/>
                </a:solidFill>
              </a:rPr>
              <a:t>Bij</a:t>
            </a:r>
            <a:r>
              <a:rPr lang="nl-NL" dirty="0"/>
              <a:t> </a:t>
            </a:r>
            <a:r>
              <a:rPr lang="nl-NL" dirty="0">
                <a:solidFill>
                  <a:srgbClr val="FFFF00"/>
                </a:solidFill>
              </a:rPr>
              <a:t>de wereldkampioenschappen ziet het er zo uit!</a:t>
            </a:r>
          </a:p>
        </p:txBody>
      </p:sp>
    </p:spTree>
    <p:extLst>
      <p:ext uri="{BB962C8B-B14F-4D97-AF65-F5344CB8AC3E}">
        <p14:creationId xmlns:p14="http://schemas.microsoft.com/office/powerpoint/2010/main" val="24584752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08504" cy="6072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8860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812" y="-35024"/>
            <a:ext cx="9450812" cy="6813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34675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16" y="188640"/>
            <a:ext cx="9541060" cy="6360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56603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36" y="-99392"/>
            <a:ext cx="9525000" cy="635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a:extLst>
              <a:ext uri="{FF2B5EF4-FFF2-40B4-BE49-F238E27FC236}">
                <a16:creationId xmlns:a16="http://schemas.microsoft.com/office/drawing/2014/main" id="{CF509B7E-F81E-2D4C-CB42-33A1AD05A636}"/>
              </a:ext>
            </a:extLst>
          </p:cNvPr>
          <p:cNvSpPr txBox="1"/>
          <p:nvPr/>
        </p:nvSpPr>
        <p:spPr>
          <a:xfrm>
            <a:off x="1619672" y="6381328"/>
            <a:ext cx="5544616" cy="369332"/>
          </a:xfrm>
          <a:prstGeom prst="rect">
            <a:avLst/>
          </a:prstGeom>
          <a:noFill/>
        </p:spPr>
        <p:txBody>
          <a:bodyPr wrap="square" rtlCol="0">
            <a:spAutoFit/>
          </a:bodyPr>
          <a:lstStyle/>
          <a:p>
            <a:r>
              <a:rPr lang="nl-NL" dirty="0">
                <a:solidFill>
                  <a:srgbClr val="FFFF00"/>
                </a:solidFill>
              </a:rPr>
              <a:t>Toen nog Oekraïne en Rusland in één wedstrijd……..</a:t>
            </a:r>
          </a:p>
        </p:txBody>
      </p:sp>
    </p:spTree>
    <p:extLst>
      <p:ext uri="{BB962C8B-B14F-4D97-AF65-F5344CB8AC3E}">
        <p14:creationId xmlns:p14="http://schemas.microsoft.com/office/powerpoint/2010/main" val="36193852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58841" cy="6164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hoek 1"/>
          <p:cNvSpPr/>
          <p:nvPr/>
        </p:nvSpPr>
        <p:spPr>
          <a:xfrm>
            <a:off x="179512" y="6309320"/>
            <a:ext cx="1527405" cy="400110"/>
          </a:xfrm>
          <a:prstGeom prst="rect">
            <a:avLst/>
          </a:prstGeom>
          <a:noFill/>
        </p:spPr>
        <p:txBody>
          <a:bodyPr wrap="none" lIns="91440" tIns="45720" rIns="91440" bIns="45720">
            <a:spAutoFit/>
          </a:bodyPr>
          <a:lstStyle/>
          <a:p>
            <a:pPr algn="ctr"/>
            <a:r>
              <a:rPr lang="nl-NL"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Chloë </a:t>
            </a:r>
            <a:r>
              <a:rPr lang="nl-NL" sz="2000" b="0" cap="none" spc="0" dirty="0" err="1">
                <a:ln w="18415" cmpd="sng">
                  <a:solidFill>
                    <a:srgbClr val="FFFFFF"/>
                  </a:solidFill>
                  <a:prstDash val="solid"/>
                </a:ln>
                <a:solidFill>
                  <a:srgbClr val="FFFFFF"/>
                </a:solidFill>
                <a:effectLst>
                  <a:outerShdw blurRad="63500" dir="3600000" algn="tl" rotWithShape="0">
                    <a:srgbClr val="000000">
                      <a:alpha val="70000"/>
                    </a:srgbClr>
                  </a:outerShdw>
                </a:effectLst>
              </a:rPr>
              <a:t>Dygert</a:t>
            </a:r>
            <a:endParaRPr lang="nl-NL"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Tekstvak 2">
            <a:extLst>
              <a:ext uri="{FF2B5EF4-FFF2-40B4-BE49-F238E27FC236}">
                <a16:creationId xmlns:a16="http://schemas.microsoft.com/office/drawing/2014/main" id="{6E219F42-8F5F-18E1-A585-68897AC93393}"/>
              </a:ext>
            </a:extLst>
          </p:cNvPr>
          <p:cNvSpPr txBox="1"/>
          <p:nvPr/>
        </p:nvSpPr>
        <p:spPr>
          <a:xfrm>
            <a:off x="1835696" y="6381328"/>
            <a:ext cx="7128792" cy="369332"/>
          </a:xfrm>
          <a:prstGeom prst="rect">
            <a:avLst/>
          </a:prstGeom>
          <a:noFill/>
        </p:spPr>
        <p:txBody>
          <a:bodyPr wrap="square" rtlCol="0">
            <a:spAutoFit/>
          </a:bodyPr>
          <a:lstStyle/>
          <a:p>
            <a:r>
              <a:rPr lang="nl-NL" dirty="0">
                <a:solidFill>
                  <a:srgbClr val="FFFF00"/>
                </a:solidFill>
              </a:rPr>
              <a:t>Zij verbeterde tweemaal het wereldrecord op de </a:t>
            </a:r>
            <a:r>
              <a:rPr lang="nl-NL" dirty="0" err="1">
                <a:solidFill>
                  <a:srgbClr val="FFFF00"/>
                </a:solidFill>
              </a:rPr>
              <a:t>Ind</a:t>
            </a:r>
            <a:r>
              <a:rPr lang="nl-NL" dirty="0">
                <a:solidFill>
                  <a:srgbClr val="FFFF00"/>
                </a:solidFill>
              </a:rPr>
              <a:t>. Achtervolging !!</a:t>
            </a:r>
          </a:p>
        </p:txBody>
      </p:sp>
    </p:spTree>
    <p:extLst>
      <p:ext uri="{BB962C8B-B14F-4D97-AF65-F5344CB8AC3E}">
        <p14:creationId xmlns:p14="http://schemas.microsoft.com/office/powerpoint/2010/main" val="23672873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28" y="260647"/>
            <a:ext cx="9222328" cy="6140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hoek 1"/>
          <p:cNvSpPr/>
          <p:nvPr/>
        </p:nvSpPr>
        <p:spPr>
          <a:xfrm>
            <a:off x="-78328" y="5848344"/>
            <a:ext cx="9118781" cy="369332"/>
          </a:xfrm>
          <a:prstGeom prst="rect">
            <a:avLst/>
          </a:prstGeom>
          <a:noFill/>
        </p:spPr>
        <p:txBody>
          <a:bodyPr wrap="square" lIns="91440" tIns="45720" rIns="91440" bIns="45720">
            <a:spAutoFit/>
          </a:bodyPr>
          <a:lstStyle/>
          <a:p>
            <a:pPr algn="ctr"/>
            <a:r>
              <a:rPr lang="nl-NL"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Matthijs </a:t>
            </a:r>
            <a:r>
              <a:rPr lang="nl-NL" b="0" cap="none" spc="0" dirty="0" err="1">
                <a:ln w="18415" cmpd="sng">
                  <a:solidFill>
                    <a:srgbClr val="FFFFFF"/>
                  </a:solidFill>
                  <a:prstDash val="solid"/>
                </a:ln>
                <a:solidFill>
                  <a:srgbClr val="FFFFFF"/>
                </a:solidFill>
                <a:effectLst>
                  <a:outerShdw blurRad="63500" dir="3600000" algn="tl" rotWithShape="0">
                    <a:srgbClr val="000000">
                      <a:alpha val="70000"/>
                    </a:srgbClr>
                  </a:outerShdw>
                </a:effectLst>
              </a:rPr>
              <a:t>Büchli</a:t>
            </a:r>
            <a:r>
              <a:rPr lang="nl-NL"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 – Nils van ‘</a:t>
            </a:r>
            <a:r>
              <a:rPr lang="nl-NL" b="0" cap="none" spc="0" dirty="0" err="1">
                <a:ln w="18415" cmpd="sng">
                  <a:solidFill>
                    <a:srgbClr val="FFFFFF"/>
                  </a:solidFill>
                  <a:prstDash val="solid"/>
                </a:ln>
                <a:solidFill>
                  <a:srgbClr val="FFFFFF"/>
                </a:solidFill>
                <a:effectLst>
                  <a:outerShdw blurRad="63500" dir="3600000" algn="tl" rotWithShape="0">
                    <a:srgbClr val="000000">
                      <a:alpha val="70000"/>
                    </a:srgbClr>
                  </a:outerShdw>
                </a:effectLst>
              </a:rPr>
              <a:t>Hoenderdaal</a:t>
            </a:r>
            <a:r>
              <a:rPr lang="nl-NL"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 – Kirsten Wild – Harry </a:t>
            </a:r>
            <a:r>
              <a:rPr lang="nl-NL" b="0" cap="none" spc="0" dirty="0" err="1">
                <a:ln w="18415" cmpd="sng">
                  <a:solidFill>
                    <a:srgbClr val="FFFFFF"/>
                  </a:solidFill>
                  <a:prstDash val="solid"/>
                </a:ln>
                <a:solidFill>
                  <a:srgbClr val="FFFFFF"/>
                </a:solidFill>
                <a:effectLst>
                  <a:outerShdw blurRad="63500" dir="3600000" algn="tl" rotWithShape="0">
                    <a:srgbClr val="000000">
                      <a:alpha val="70000"/>
                    </a:srgbClr>
                  </a:outerShdw>
                </a:effectLst>
              </a:rPr>
              <a:t>Lavreijsen</a:t>
            </a:r>
            <a:r>
              <a:rPr lang="nl-NL"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 Jeffrey Hoogland</a:t>
            </a:r>
          </a:p>
        </p:txBody>
      </p:sp>
    </p:spTree>
    <p:extLst>
      <p:ext uri="{BB962C8B-B14F-4D97-AF65-F5344CB8AC3E}">
        <p14:creationId xmlns:p14="http://schemas.microsoft.com/office/powerpoint/2010/main" val="30950822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569062" y="188640"/>
            <a:ext cx="5990743" cy="175432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nl-NL"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De balans na 15 jaar</a:t>
            </a:r>
            <a:br>
              <a:rPr lang="nl-NL"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endParaRPr lang="nl-NL"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3" name="Rechthoek 2"/>
          <p:cNvSpPr/>
          <p:nvPr/>
        </p:nvSpPr>
        <p:spPr>
          <a:xfrm>
            <a:off x="405501" y="1196752"/>
            <a:ext cx="8121134" cy="507831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nl-NL"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3x Wereldkampioenschappen baan</a:t>
            </a:r>
            <a:br>
              <a:rPr lang="nl-NL"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nl-NL"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2x Wereldkampioenschappen </a:t>
            </a:r>
            <a:r>
              <a:rPr lang="nl-NL"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Paracycling</a:t>
            </a:r>
            <a:endParaRPr lang="nl-NL"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nl-NL"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4 x Europese Kampioenschappen</a:t>
            </a:r>
            <a:br>
              <a:rPr lang="nl-NL"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nl-NL"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 x Wereldbeker</a:t>
            </a:r>
            <a:br>
              <a:rPr lang="nl-NL"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nl-NL"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11 x The Next Generation Interland</a:t>
            </a:r>
            <a:br>
              <a:rPr lang="nl-NL"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nl-NL"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12 x Jeugddrie/tweedaagse</a:t>
            </a:r>
            <a:br>
              <a:rPr lang="nl-NL"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nl-NL"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32 x Nederlandse Kampioenschappen</a:t>
            </a:r>
            <a:br>
              <a:rPr lang="nl-NL"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nl-NL"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57.500 rugnummers uitgegeven</a:t>
            </a:r>
          </a:p>
          <a:p>
            <a:pPr algn="ctr"/>
            <a:r>
              <a:rPr lang="nl-NL"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Ruim 80 eendaagse baantoernooien</a:t>
            </a:r>
          </a:p>
        </p:txBody>
      </p:sp>
    </p:spTree>
    <p:extLst>
      <p:ext uri="{BB962C8B-B14F-4D97-AF65-F5344CB8AC3E}">
        <p14:creationId xmlns:p14="http://schemas.microsoft.com/office/powerpoint/2010/main" val="16278130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22" y="0"/>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hoek 1"/>
          <p:cNvSpPr/>
          <p:nvPr/>
        </p:nvSpPr>
        <p:spPr>
          <a:xfrm>
            <a:off x="0" y="6099406"/>
            <a:ext cx="4572000" cy="646331"/>
          </a:xfrm>
          <a:prstGeom prst="rect">
            <a:avLst/>
          </a:prstGeom>
        </p:spPr>
        <p:txBody>
          <a:bodyPr>
            <a:spAutoFit/>
          </a:bodyPr>
          <a:lstStyle/>
          <a:p>
            <a:r>
              <a:rPr lang="nl-NL" dirty="0">
                <a:solidFill>
                  <a:schemeClr val="accent1"/>
                </a:solidFill>
                <a:hlinkClick r:id="rId3"/>
              </a:rPr>
              <a:t>https://www.youtube.com/watch?v=-ybmb4lGmEI</a:t>
            </a:r>
            <a:endParaRPr lang="nl-NL" dirty="0">
              <a:solidFill>
                <a:schemeClr val="accent1"/>
              </a:solidFill>
            </a:endParaRPr>
          </a:p>
        </p:txBody>
      </p:sp>
      <p:sp>
        <p:nvSpPr>
          <p:cNvPr id="3" name="Rechthoek 2"/>
          <p:cNvSpPr/>
          <p:nvPr/>
        </p:nvSpPr>
        <p:spPr>
          <a:xfrm>
            <a:off x="4644008" y="6121178"/>
            <a:ext cx="4572000" cy="646331"/>
          </a:xfrm>
          <a:prstGeom prst="rect">
            <a:avLst/>
          </a:prstGeom>
        </p:spPr>
        <p:txBody>
          <a:bodyPr>
            <a:spAutoFit/>
          </a:bodyPr>
          <a:lstStyle/>
          <a:p>
            <a:r>
              <a:rPr lang="nl-NL" dirty="0">
                <a:solidFill>
                  <a:schemeClr val="accent1"/>
                </a:solidFill>
                <a:hlinkClick r:id="rId4"/>
              </a:rPr>
              <a:t>https://www.youtube.com/watch?v=G_45SWWXPlU</a:t>
            </a:r>
            <a:endParaRPr lang="nl-NL" dirty="0">
              <a:solidFill>
                <a:schemeClr val="accent1"/>
              </a:solidFill>
            </a:endParaRPr>
          </a:p>
        </p:txBody>
      </p:sp>
    </p:spTree>
    <p:extLst>
      <p:ext uri="{BB962C8B-B14F-4D97-AF65-F5344CB8AC3E}">
        <p14:creationId xmlns:p14="http://schemas.microsoft.com/office/powerpoint/2010/main" val="39387470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04664"/>
            <a:ext cx="9168341" cy="5157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a:extLst>
              <a:ext uri="{FF2B5EF4-FFF2-40B4-BE49-F238E27FC236}">
                <a16:creationId xmlns:a16="http://schemas.microsoft.com/office/drawing/2014/main" id="{B1370D97-736E-4502-51EF-92BB764B18F9}"/>
              </a:ext>
            </a:extLst>
          </p:cNvPr>
          <p:cNvSpPr txBox="1"/>
          <p:nvPr/>
        </p:nvSpPr>
        <p:spPr>
          <a:xfrm>
            <a:off x="1475656" y="6093296"/>
            <a:ext cx="6408712" cy="369332"/>
          </a:xfrm>
          <a:prstGeom prst="rect">
            <a:avLst/>
          </a:prstGeom>
          <a:noFill/>
        </p:spPr>
        <p:txBody>
          <a:bodyPr wrap="square" rtlCol="0">
            <a:spAutoFit/>
          </a:bodyPr>
          <a:lstStyle/>
          <a:p>
            <a:r>
              <a:rPr lang="nl-NL" dirty="0">
                <a:solidFill>
                  <a:srgbClr val="FFFF00"/>
                </a:solidFill>
              </a:rPr>
              <a:t>Deelname aan en première van de Nederlandse film “Spaak”</a:t>
            </a:r>
          </a:p>
        </p:txBody>
      </p:sp>
    </p:spTree>
    <p:extLst>
      <p:ext uri="{BB962C8B-B14F-4D97-AF65-F5344CB8AC3E}">
        <p14:creationId xmlns:p14="http://schemas.microsoft.com/office/powerpoint/2010/main" val="1013107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e wielerba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970" y="-1035496"/>
            <a:ext cx="9753600" cy="794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308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083819" y="637936"/>
            <a:ext cx="4976362" cy="550920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nl-NL" sz="8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Het Begin </a:t>
            </a:r>
            <a:br>
              <a:rPr lang="nl-NL" sz="8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r>
              <a:rPr lang="nl-NL" sz="8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van </a:t>
            </a:r>
            <a:br>
              <a:rPr lang="nl-NL" sz="8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r>
              <a:rPr lang="nl-NL" sz="8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Het Einde</a:t>
            </a:r>
            <a:br>
              <a:rPr lang="nl-NL" sz="8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r>
              <a:rPr lang="nl-NL" sz="8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1997</a:t>
            </a:r>
          </a:p>
        </p:txBody>
      </p:sp>
    </p:spTree>
    <p:extLst>
      <p:ext uri="{BB962C8B-B14F-4D97-AF65-F5344CB8AC3E}">
        <p14:creationId xmlns:p14="http://schemas.microsoft.com/office/powerpoint/2010/main" val="3927741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www.oud-apeldoorn.nl/images/wielerbaan02199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2" y="0"/>
            <a:ext cx="9147335" cy="61653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Afbeeldingsresultaat voor wielervereniging de adelaar apeldoor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2817" y="4774104"/>
            <a:ext cx="3154181" cy="208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983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fbeeldingsresultaat voor wielerbaan apeldoor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712" cy="6165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355882"/>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933</TotalTime>
  <Words>758</Words>
  <Application>Microsoft Office PowerPoint</Application>
  <PresentationFormat>Diavoorstelling (4:3)</PresentationFormat>
  <Paragraphs>68</Paragraphs>
  <Slides>56</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56</vt:i4>
      </vt:variant>
    </vt:vector>
  </HeadingPairs>
  <TitlesOfParts>
    <vt:vector size="60" baseType="lpstr">
      <vt:lpstr>Arial</vt:lpstr>
      <vt:lpstr>Bahnschrift Light</vt:lpstr>
      <vt:lpstr>Calibri</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Gebruiker</dc:creator>
  <cp:lastModifiedBy>De</cp:lastModifiedBy>
  <cp:revision>121</cp:revision>
  <dcterms:created xsi:type="dcterms:W3CDTF">2018-05-31T21:53:09Z</dcterms:created>
  <dcterms:modified xsi:type="dcterms:W3CDTF">2023-05-26T09:46:59Z</dcterms:modified>
</cp:coreProperties>
</file>